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  <p:sldMasterId id="2147483683" r:id="rId3"/>
    <p:sldMasterId id="2147483688" r:id="rId4"/>
  </p:sldMasterIdLst>
  <p:notesMasterIdLst>
    <p:notesMasterId r:id="rId46"/>
  </p:notesMasterIdLst>
  <p:handoutMasterIdLst>
    <p:handoutMasterId r:id="rId47"/>
  </p:handoutMasterIdLst>
  <p:sldIdLst>
    <p:sldId id="346" r:id="rId5"/>
    <p:sldId id="316" r:id="rId6"/>
    <p:sldId id="258" r:id="rId7"/>
    <p:sldId id="348" r:id="rId8"/>
    <p:sldId id="350" r:id="rId9"/>
    <p:sldId id="360" r:id="rId10"/>
    <p:sldId id="351" r:id="rId11"/>
    <p:sldId id="345" r:id="rId12"/>
    <p:sldId id="292" r:id="rId13"/>
    <p:sldId id="293" r:id="rId14"/>
    <p:sldId id="314" r:id="rId15"/>
    <p:sldId id="257" r:id="rId16"/>
    <p:sldId id="317" r:id="rId17"/>
    <p:sldId id="286" r:id="rId18"/>
    <p:sldId id="352" r:id="rId19"/>
    <p:sldId id="297" r:id="rId20"/>
    <p:sldId id="298" r:id="rId21"/>
    <p:sldId id="353" r:id="rId22"/>
    <p:sldId id="354" r:id="rId23"/>
    <p:sldId id="301" r:id="rId24"/>
    <p:sldId id="302" r:id="rId25"/>
    <p:sldId id="303" r:id="rId26"/>
    <p:sldId id="304" r:id="rId27"/>
    <p:sldId id="299" r:id="rId28"/>
    <p:sldId id="300" r:id="rId29"/>
    <p:sldId id="306" r:id="rId30"/>
    <p:sldId id="307" r:id="rId31"/>
    <p:sldId id="308" r:id="rId32"/>
    <p:sldId id="305" r:id="rId33"/>
    <p:sldId id="322" r:id="rId34"/>
    <p:sldId id="355" r:id="rId35"/>
    <p:sldId id="309" r:id="rId36"/>
    <p:sldId id="310" r:id="rId37"/>
    <p:sldId id="312" r:id="rId38"/>
    <p:sldId id="311" r:id="rId39"/>
    <p:sldId id="356" r:id="rId40"/>
    <p:sldId id="358" r:id="rId41"/>
    <p:sldId id="357" r:id="rId42"/>
    <p:sldId id="330" r:id="rId43"/>
    <p:sldId id="331" r:id="rId44"/>
    <p:sldId id="343" r:id="rId4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2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238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-1" y="6324439"/>
            <a:ext cx="9144001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algn="ctr"/>
            <a:fld id="{824CF42F-99E4-4E5F-9B63-259166D4E808}" type="slidenum">
              <a:rPr lang="he-IL" smtClean="0"/>
              <a:pPr algn="ctr"/>
              <a:t>‹#›</a:t>
            </a:fld>
            <a:endParaRPr lang="he-I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77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84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9A908-6C69-4EDA-9DBD-05A88701CE18}" type="datetimeFigureOut">
              <a:rPr lang="en-IL" smtClean="0"/>
              <a:t>11/16/2022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A6562D-1D86-4694-BF2D-7BB17E3CEDC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83285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פריסה מותאמת אישית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AD0CF-79F8-49EB-89E0-C0F7F622BB23}"/>
              </a:ext>
            </a:extLst>
          </p:cNvPr>
          <p:cNvSpPr txBox="1">
            <a:spLocks/>
          </p:cNvSpPr>
          <p:nvPr/>
        </p:nvSpPr>
        <p:spPr>
          <a:xfrm>
            <a:off x="1357374" y="2137495"/>
            <a:ext cx="9425276" cy="1025922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Angular with </a:t>
            </a:r>
            <a:r>
              <a:rPr lang="en-US" sz="3200" dirty="0" err="1"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TypeScript</a:t>
            </a:r>
            <a:endParaRPr lang="en-US" sz="3200" dirty="0"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598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4419" y="3166534"/>
            <a:ext cx="10943167" cy="836084"/>
          </a:xfrm>
          <a:prstGeom prst="rect">
            <a:avLst/>
          </a:prstGeom>
        </p:spPr>
        <p:txBody>
          <a:bodyPr/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3600" b="1" i="0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defRPr>
            </a:lvl9pPr>
          </a:lstStyle>
          <a:p>
            <a:pPr>
              <a:lnSpc>
                <a:spcPts val="1650"/>
              </a:lnSpc>
              <a:defRPr/>
            </a:pPr>
            <a:r>
              <a:rPr lang="en-US" altLang="he-IL" sz="2400" dirty="0">
                <a:latin typeface="+mj-lt"/>
                <a:cs typeface="+mn-cs"/>
              </a:rPr>
              <a:t>See you next year</a:t>
            </a:r>
            <a:endParaRPr lang="he-IL" altLang="he-IL" sz="2400" dirty="0">
              <a:latin typeface="+mj-lt"/>
              <a:cs typeface="+mn-cs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4419" y="2370669"/>
            <a:ext cx="10943167" cy="1223433"/>
          </a:xfrm>
          <a:prstGeom prst="rect">
            <a:avLst/>
          </a:prstGeom>
        </p:spPr>
        <p:txBody>
          <a:bodyPr/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3600" b="1" i="0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defRPr>
            </a:lvl9pPr>
          </a:lstStyle>
          <a:p>
            <a:pPr>
              <a:lnSpc>
                <a:spcPts val="1650"/>
              </a:lnSpc>
              <a:defRPr/>
            </a:pPr>
            <a:r>
              <a:rPr lang="en-US" altLang="he-IL" sz="6000" dirty="0">
                <a:solidFill>
                  <a:srgbClr val="C00000"/>
                </a:solidFill>
                <a:latin typeface="+mj-lt"/>
                <a:cs typeface="+mn-cs"/>
              </a:rPr>
              <a:t>Thanks :)</a:t>
            </a:r>
            <a:endParaRPr lang="he-IL" altLang="he-IL" sz="6000" dirty="0">
              <a:solidFill>
                <a:srgbClr val="C00000"/>
              </a:solidFill>
              <a:latin typeface="+mj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9472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3888" y="3789363"/>
            <a:ext cx="10944225" cy="1223962"/>
          </a:xfrm>
          <a:prstGeom prst="rect">
            <a:avLst/>
          </a:prstGeom>
        </p:spPr>
        <p:txBody>
          <a:bodyPr/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3600" b="1" i="0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defRPr>
            </a:lvl9pPr>
          </a:lstStyle>
          <a:p>
            <a:pPr>
              <a:lnSpc>
                <a:spcPts val="2200"/>
              </a:lnSpc>
              <a:defRPr/>
            </a:pPr>
            <a:r>
              <a:rPr lang="en-US" altLang="he-IL" sz="2200" dirty="0">
                <a:latin typeface="+mj-lt"/>
                <a:cs typeface="+mn-cs"/>
              </a:rPr>
              <a:t>we will start</a:t>
            </a:r>
          </a:p>
          <a:p>
            <a:pPr>
              <a:lnSpc>
                <a:spcPts val="2200"/>
              </a:lnSpc>
              <a:defRPr/>
            </a:pPr>
            <a:r>
              <a:rPr lang="en-US" altLang="he-IL" sz="2200" dirty="0">
                <a:latin typeface="+mj-lt"/>
                <a:cs typeface="+mn-cs"/>
              </a:rPr>
              <a:t>in a few minutes</a:t>
            </a:r>
            <a:endParaRPr lang="he-IL" altLang="he-IL" sz="2200" dirty="0">
              <a:latin typeface="+mj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2564904"/>
            <a:ext cx="10945216" cy="111285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4400"/>
              </a:lnSpc>
              <a:defRPr sz="4600" b="1" i="0" baseline="0">
                <a:solidFill>
                  <a:srgbClr val="FFC000"/>
                </a:solidFill>
                <a:latin typeface="+mj-lt"/>
                <a:cs typeface="+mn-cs"/>
              </a:defRPr>
            </a:lvl1pPr>
          </a:lstStyle>
          <a:p>
            <a:r>
              <a:rPr lang="en-US" altLang="he-IL"/>
              <a:t>Click to edit Master title style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93126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19403" y="332656"/>
            <a:ext cx="10753195" cy="5760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he-IL" b="1" dirty="0">
                <a:latin typeface="+mj-lt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he-I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31371" y="1196752"/>
            <a:ext cx="11329259" cy="3816424"/>
          </a:xfrm>
          <a:prstGeom prst="rect">
            <a:avLst/>
          </a:prstGeom>
        </p:spPr>
        <p:txBody>
          <a:bodyPr/>
          <a:lstStyle>
            <a:lvl1pPr algn="l" rtl="0">
              <a:buClr>
                <a:srgbClr val="FFC000"/>
              </a:buClr>
              <a:defRPr baseline="0">
                <a:solidFill>
                  <a:srgbClr val="111924"/>
                </a:solidFill>
                <a:latin typeface="+mn-lt"/>
                <a:cs typeface="+mn-cs"/>
              </a:defRPr>
            </a:lvl1pPr>
            <a:lvl2pPr algn="l" rtl="0">
              <a:buClr>
                <a:srgbClr val="FFC000"/>
              </a:buClr>
              <a:defRPr baseline="0">
                <a:solidFill>
                  <a:srgbClr val="111924"/>
                </a:solidFill>
                <a:latin typeface="+mn-lt"/>
                <a:cs typeface="+mn-cs"/>
              </a:defRPr>
            </a:lvl2pPr>
            <a:lvl3pPr algn="l" rtl="0">
              <a:buClr>
                <a:srgbClr val="FFC000"/>
              </a:buClr>
              <a:defRPr baseline="0">
                <a:solidFill>
                  <a:srgbClr val="111924"/>
                </a:solidFill>
                <a:latin typeface="+mn-lt"/>
                <a:cs typeface="+mn-cs"/>
              </a:defRPr>
            </a:lvl3pPr>
            <a:lvl4pPr>
              <a:buClr>
                <a:srgbClr val="FFC000"/>
              </a:buClr>
              <a:defRPr baseline="0">
                <a:solidFill>
                  <a:srgbClr val="111924"/>
                </a:solidFill>
                <a:latin typeface="+mn-lt"/>
                <a:cs typeface="+mn-cs"/>
              </a:defRPr>
            </a:lvl4pPr>
            <a:lvl5pPr>
              <a:buClr>
                <a:srgbClr val="FFC000"/>
              </a:buClr>
              <a:defRPr baseline="0">
                <a:solidFill>
                  <a:srgbClr val="111924"/>
                </a:solidFill>
                <a:latin typeface="+mn-lt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94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31371" y="404664"/>
            <a:ext cx="11329259" cy="3816424"/>
          </a:xfrm>
          <a:prstGeom prst="rect">
            <a:avLst/>
          </a:prstGeom>
        </p:spPr>
        <p:txBody>
          <a:bodyPr/>
          <a:lstStyle>
            <a:lvl1pPr algn="l" rtl="0">
              <a:buClr>
                <a:srgbClr val="FFC000"/>
              </a:buClr>
              <a:defRPr baseline="0">
                <a:solidFill>
                  <a:srgbClr val="111924"/>
                </a:solidFill>
                <a:latin typeface="+mn-lt"/>
                <a:cs typeface="Assistant" panose="00000500000000000000" pitchFamily="2" charset="-79"/>
              </a:defRPr>
            </a:lvl1pPr>
            <a:lvl2pPr algn="l" rtl="0">
              <a:buClr>
                <a:srgbClr val="FFC000"/>
              </a:buClr>
              <a:defRPr baseline="0">
                <a:solidFill>
                  <a:srgbClr val="111924"/>
                </a:solidFill>
                <a:latin typeface="+mn-lt"/>
                <a:cs typeface="Assistant" panose="00000500000000000000" pitchFamily="2" charset="-79"/>
              </a:defRPr>
            </a:lvl2pPr>
            <a:lvl3pPr algn="l" rtl="0">
              <a:buClr>
                <a:srgbClr val="FFC000"/>
              </a:buClr>
              <a:defRPr baseline="0">
                <a:solidFill>
                  <a:srgbClr val="111924"/>
                </a:solidFill>
                <a:latin typeface="+mn-lt"/>
                <a:cs typeface="Assistant" panose="00000500000000000000" pitchFamily="2" charset="-79"/>
              </a:defRPr>
            </a:lvl3pPr>
            <a:lvl4pPr>
              <a:buClr>
                <a:srgbClr val="FFC000"/>
              </a:buClr>
              <a:defRPr baseline="0">
                <a:solidFill>
                  <a:srgbClr val="111924"/>
                </a:solidFill>
                <a:latin typeface="+mn-lt"/>
                <a:cs typeface="Assistant" panose="00000500000000000000" pitchFamily="2" charset="-79"/>
              </a:defRPr>
            </a:lvl4pPr>
            <a:lvl5pPr>
              <a:buClr>
                <a:srgbClr val="FFC000"/>
              </a:buClr>
              <a:defRPr baseline="0">
                <a:solidFill>
                  <a:srgbClr val="111924"/>
                </a:solidFill>
                <a:latin typeface="+mn-lt"/>
                <a:cs typeface="Assistant" panose="00000500000000000000" pitchFamily="2" charset="-79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699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568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שקופית כותרת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1095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פריסה מותאמת אישית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AD0CF-79F8-49EB-89E0-C0F7F622BB23}"/>
              </a:ext>
            </a:extLst>
          </p:cNvPr>
          <p:cNvSpPr txBox="1">
            <a:spLocks/>
          </p:cNvSpPr>
          <p:nvPr/>
        </p:nvSpPr>
        <p:spPr>
          <a:xfrm>
            <a:off x="1357374" y="2137495"/>
            <a:ext cx="9425276" cy="1025922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 smtClean="0"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Title goes here (up to two lines) </a:t>
            </a:r>
            <a:br>
              <a:rPr lang="en-US" sz="3200" dirty="0" smtClean="0"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</a:br>
            <a:r>
              <a:rPr lang="en-US" sz="3200" dirty="0" smtClean="0"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Georgia Regular 40pt</a:t>
            </a:r>
            <a:endParaRPr lang="en-US" sz="3200" dirty="0"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D0113B7-7A96-4075-9401-460BCF77182A}"/>
              </a:ext>
            </a:extLst>
          </p:cNvPr>
          <p:cNvSpPr txBox="1">
            <a:spLocks/>
          </p:cNvSpPr>
          <p:nvPr/>
        </p:nvSpPr>
        <p:spPr>
          <a:xfrm>
            <a:off x="2086360" y="3533617"/>
            <a:ext cx="5086872" cy="266291"/>
          </a:xfrm>
          <a:prstGeom prst="rect">
            <a:avLst/>
          </a:prstGeom>
        </p:spPr>
        <p:txBody>
          <a:bodyPr/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Name</a:t>
            </a:r>
            <a:endParaRPr lang="en-US" sz="1400" dirty="0"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A0DBF08-46C8-42D4-939E-0CBD5EE41C71}"/>
              </a:ext>
            </a:extLst>
          </p:cNvPr>
          <p:cNvSpPr txBox="1">
            <a:spLocks/>
          </p:cNvSpPr>
          <p:nvPr/>
        </p:nvSpPr>
        <p:spPr>
          <a:xfrm>
            <a:off x="2086360" y="3871211"/>
            <a:ext cx="5086872" cy="895181"/>
          </a:xfrm>
          <a:prstGeom prst="rect">
            <a:avLst/>
          </a:prstGeom>
        </p:spPr>
        <p:txBody>
          <a:bodyPr/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Presenter’s Title</a:t>
            </a:r>
          </a:p>
          <a:p>
            <a:r>
              <a:rPr lang="en-US" sz="1400" dirty="0" smtClean="0"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Organization, Division or Business Unit</a:t>
            </a:r>
          </a:p>
          <a:p>
            <a:r>
              <a:rPr lang="en-US" sz="1400" dirty="0" smtClean="0"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Month 00, 2019</a:t>
            </a:r>
            <a:endParaRPr lang="en-US" sz="1400" dirty="0"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668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פריסה מותאמת אישית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97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שקופית כותרת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8306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פריסה מותאמת אישית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1180" y="1404855"/>
            <a:ext cx="483246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0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Title</a:t>
            </a:r>
            <a:endParaRPr lang="he-IL" sz="360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806030504020204" pitchFamily="34" charset="0"/>
              <a:ea typeface="Open Sans" panose="020B0806030504020204" pitchFamily="34" charset="0"/>
            </a:endParaRPr>
          </a:p>
        </p:txBody>
      </p:sp>
      <p:sp>
        <p:nvSpPr>
          <p:cNvPr id="3" name="מלבן 2"/>
          <p:cNvSpPr/>
          <p:nvPr/>
        </p:nvSpPr>
        <p:spPr>
          <a:xfrm>
            <a:off x="609600" y="2111437"/>
            <a:ext cx="487680" cy="45719"/>
          </a:xfrm>
          <a:prstGeom prst="rect">
            <a:avLst/>
          </a:prstGeom>
          <a:solidFill>
            <a:srgbClr val="FAC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800">
              <a:solidFill>
                <a:srgbClr val="FFC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180" y="2277691"/>
            <a:ext cx="48324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0"/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Text here</a:t>
            </a:r>
            <a:endParaRPr lang="he-IL" sz="180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806030504020204" pitchFamily="34" charset="0"/>
              <a:ea typeface="Open Sans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780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שקופית כותרת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0634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שקופית כותרת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9711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שקופית כותרת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041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4419" y="2973919"/>
            <a:ext cx="10943167" cy="1223433"/>
          </a:xfrm>
          <a:prstGeom prst="rect">
            <a:avLst/>
          </a:prstGeom>
        </p:spPr>
        <p:txBody>
          <a:bodyPr/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3600" b="1" i="0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defRPr>
            </a:lvl9pPr>
          </a:lstStyle>
          <a:p>
            <a:pPr>
              <a:lnSpc>
                <a:spcPts val="1650"/>
              </a:lnSpc>
              <a:defRPr/>
            </a:pPr>
            <a:r>
              <a:rPr lang="en-US" altLang="he-IL" sz="1650" dirty="0">
                <a:latin typeface="+mj-lt"/>
                <a:cs typeface="+mn-cs"/>
              </a:rPr>
              <a:t>we will start in a few minutes</a:t>
            </a:r>
            <a:endParaRPr lang="he-IL" altLang="he-IL" sz="1650" dirty="0">
              <a:latin typeface="+mj-lt"/>
              <a:cs typeface="+mn-cs"/>
            </a:endParaRPr>
          </a:p>
        </p:txBody>
      </p:sp>
      <p:sp>
        <p:nvSpPr>
          <p:cNvPr id="5" name="כותרת 1"/>
          <p:cNvSpPr>
            <a:spLocks noGrp="1"/>
          </p:cNvSpPr>
          <p:nvPr>
            <p:ph type="ctrTitle"/>
          </p:nvPr>
        </p:nvSpPr>
        <p:spPr bwMode="auto">
          <a:xfrm>
            <a:off x="1992317" y="1289076"/>
            <a:ext cx="8207375" cy="17922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>
            <a:lvl1pPr>
              <a:defRPr b="1"/>
            </a:lvl1pPr>
          </a:lstStyle>
          <a:p>
            <a:r>
              <a:rPr lang="en-US" altLang="he-IL"/>
              <a:t>Click to edit Master title style</a:t>
            </a:r>
            <a:endParaRPr lang="he-IL" altLang="he-IL" dirty="0"/>
          </a:p>
        </p:txBody>
      </p:sp>
    </p:spTree>
    <p:extLst>
      <p:ext uri="{BB962C8B-B14F-4D97-AF65-F5344CB8AC3E}">
        <p14:creationId xmlns:p14="http://schemas.microsoft.com/office/powerpoint/2010/main" val="420296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686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31372" y="1148748"/>
            <a:ext cx="11329259" cy="5448605"/>
          </a:xfrm>
          <a:prstGeom prst="rect">
            <a:avLst/>
          </a:prstGeom>
        </p:spPr>
        <p:txBody>
          <a:bodyPr/>
          <a:lstStyle>
            <a:lvl1pPr algn="l" rtl="0">
              <a:buClr>
                <a:srgbClr val="C00000"/>
              </a:buClr>
              <a:defRPr baseline="0">
                <a:solidFill>
                  <a:srgbClr val="111924"/>
                </a:solidFill>
                <a:latin typeface="+mn-lt"/>
                <a:cs typeface="+mn-cs"/>
              </a:defRPr>
            </a:lvl1pPr>
            <a:lvl2pPr algn="l" rtl="0">
              <a:buClr>
                <a:srgbClr val="C00000"/>
              </a:buClr>
              <a:defRPr baseline="0">
                <a:solidFill>
                  <a:srgbClr val="111924"/>
                </a:solidFill>
                <a:latin typeface="+mn-lt"/>
                <a:cs typeface="+mn-cs"/>
              </a:defRPr>
            </a:lvl2pPr>
            <a:lvl3pPr algn="l" rtl="0">
              <a:buClr>
                <a:srgbClr val="C00000"/>
              </a:buClr>
              <a:defRPr baseline="0">
                <a:solidFill>
                  <a:srgbClr val="111924"/>
                </a:solidFill>
                <a:latin typeface="+mn-lt"/>
                <a:cs typeface="+mn-cs"/>
              </a:defRPr>
            </a:lvl3pPr>
            <a:lvl4pPr algn="l" rtl="0">
              <a:buClr>
                <a:srgbClr val="C00000"/>
              </a:buClr>
              <a:defRPr baseline="0">
                <a:solidFill>
                  <a:srgbClr val="111924"/>
                </a:solidFill>
                <a:latin typeface="+mn-lt"/>
                <a:cs typeface="+mn-cs"/>
              </a:defRPr>
            </a:lvl4pPr>
            <a:lvl5pPr algn="l" rtl="0">
              <a:buClr>
                <a:srgbClr val="C00000"/>
              </a:buClr>
              <a:defRPr baseline="0">
                <a:solidFill>
                  <a:srgbClr val="111924"/>
                </a:solidFill>
                <a:latin typeface="+mn-lt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56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65126"/>
            <a:ext cx="11049000" cy="6340475"/>
          </a:xfrm>
          <a:prstGeom prst="rect">
            <a:avLst/>
          </a:prstGeom>
        </p:spPr>
        <p:txBody>
          <a:bodyPr/>
          <a:lstStyle>
            <a:lvl1pPr algn="l" rtl="0">
              <a:defRPr/>
            </a:lvl1pPr>
          </a:lstStyle>
          <a:p>
            <a:r>
              <a:rPr lang="en-US"/>
              <a:t>Click to edit Master title style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93655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97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0960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</p:sldLayoutIdLst>
  <p:txStyles>
    <p:titleStyle>
      <a:lvl1pPr algn="ctr" rtl="1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1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1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1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1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342892" algn="ctr" rtl="1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cs typeface="Times New Roman" pitchFamily="18" charset="0"/>
        </a:defRPr>
      </a:lvl6pPr>
      <a:lvl7pPr marL="685783" algn="ctr" rtl="1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cs typeface="Times New Roman" pitchFamily="18" charset="0"/>
        </a:defRPr>
      </a:lvl7pPr>
      <a:lvl8pPr marL="1028675" algn="ctr" rtl="1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cs typeface="Times New Roman" pitchFamily="18" charset="0"/>
        </a:defRPr>
      </a:lvl8pPr>
      <a:lvl9pPr marL="1371566" algn="ctr" rtl="1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cs typeface="Times New Roman" pitchFamily="18" charset="0"/>
        </a:defRPr>
      </a:lvl9pPr>
    </p:titleStyle>
    <p:bodyStyle>
      <a:lvl1pPr marL="255588" indent="-255588" algn="r" rtl="1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5625" indent="-212725" algn="r" rtl="1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r" rtl="1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198563" indent="-169863" algn="r" rtl="1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1463" indent="-169863" algn="r" rtl="1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r" defTabSz="685783" rtl="1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r" defTabSz="685783" rtl="1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r" defTabSz="685783" rtl="1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r" defTabSz="685783" rtl="1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685783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r" defTabSz="685783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r" defTabSz="685783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r" defTabSz="685783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r" defTabSz="685783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r" defTabSz="685783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r" defTabSz="685783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r" defTabSz="685783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r" defTabSz="685783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1961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</p:sldLayoutIdLst>
  <p:txStyles>
    <p:titleStyle>
      <a:lvl1pPr algn="ctr" rtl="1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6pPr>
      <a:lvl7pPr marL="914400" algn="ctr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7pPr>
      <a:lvl8pPr marL="1371600" algn="ctr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8pPr>
      <a:lvl9pPr marL="1828800" algn="ctr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9pPr>
    </p:titleStyle>
    <p:bodyStyle>
      <a:lvl1pPr marL="342900" indent="-342900" algn="r" rtl="1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rtl="1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rtl="1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rtl="1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86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linkedin.com/in/assaf-fink" TargetMode="External"/><Relationship Id="rId2" Type="http://schemas.openxmlformats.org/officeDocument/2006/relationships/hyperlink" Target="mailto:assaf.fink@gmail.com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1.png"/><Relationship Id="rId4" Type="http://schemas.openxmlformats.org/officeDocument/2006/relationships/image" Target="../media/image43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gular.io/" TargetMode="Externa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ypescriptlang.org/" TargetMode="Externa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guide/lifecycle-hooks" TargetMode="Externa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ur-site.com/products" TargetMode="External"/><Relationship Id="rId2" Type="http://schemas.openxmlformats.org/officeDocument/2006/relationships/hyperlink" Target="http://www.our-site.com/home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www.our-site.com/news/sport/footbal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jpe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7213DF-7E8D-49F2-8444-33AD1731AD9C}"/>
              </a:ext>
            </a:extLst>
          </p:cNvPr>
          <p:cNvSpPr txBox="1"/>
          <p:nvPr/>
        </p:nvSpPr>
        <p:spPr>
          <a:xfrm>
            <a:off x="4931909" y="5709677"/>
            <a:ext cx="37547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By Assaf Finkelshtein</a:t>
            </a:r>
          </a:p>
          <a:p>
            <a:r>
              <a:rPr lang="en-US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assaf.fink@gmail.com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http://linkedin.com/in/assaf-fink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C19AB-713D-4705-A5B5-889D435DD8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13" y="4147538"/>
            <a:ext cx="1426574" cy="14265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1BB21FE-9E7C-4286-BF1B-13A3618D4681}"/>
              </a:ext>
            </a:extLst>
          </p:cNvPr>
          <p:cNvSpPr txBox="1">
            <a:spLocks/>
          </p:cNvSpPr>
          <p:nvPr/>
        </p:nvSpPr>
        <p:spPr>
          <a:xfrm>
            <a:off x="0" y="2255523"/>
            <a:ext cx="12192000" cy="1325563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6600" b="1" dirty="0">
                <a:solidFill>
                  <a:srgbClr val="FFC000"/>
                </a:solidFill>
              </a:rPr>
              <a:t>Angular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E755922-CE75-487B-9B11-610B1EF7FE25}"/>
              </a:ext>
            </a:extLst>
          </p:cNvPr>
          <p:cNvSpPr txBox="1">
            <a:spLocks/>
          </p:cNvSpPr>
          <p:nvPr/>
        </p:nvSpPr>
        <p:spPr>
          <a:xfrm>
            <a:off x="0" y="3252036"/>
            <a:ext cx="12192000" cy="1325563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600" b="1" dirty="0">
                <a:solidFill>
                  <a:srgbClr val="FFFF00"/>
                </a:solidFill>
              </a:rPr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416272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F215D6-12D4-4BBA-8AEC-E8242BEDF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4" y="2602706"/>
            <a:ext cx="2228209" cy="1652588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E73F9D9-840C-4446-B9C0-9D56ACA2D161}"/>
              </a:ext>
            </a:extLst>
          </p:cNvPr>
          <p:cNvCxnSpPr>
            <a:cxnSpLocks/>
          </p:cNvCxnSpPr>
          <p:nvPr/>
        </p:nvCxnSpPr>
        <p:spPr>
          <a:xfrm flipV="1">
            <a:off x="3390900" y="3269456"/>
            <a:ext cx="3924300" cy="2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7466A14-D45F-4DF6-B5B5-228C23EC7415}"/>
              </a:ext>
            </a:extLst>
          </p:cNvPr>
          <p:cNvCxnSpPr>
            <a:cxnSpLocks/>
          </p:cNvCxnSpPr>
          <p:nvPr/>
        </p:nvCxnSpPr>
        <p:spPr>
          <a:xfrm>
            <a:off x="3841877" y="4979082"/>
            <a:ext cx="350634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9D14E3-BCE4-44E4-A341-75AF28DC58CA}"/>
              </a:ext>
            </a:extLst>
          </p:cNvPr>
          <p:cNvCxnSpPr>
            <a:cxnSpLocks/>
          </p:cNvCxnSpPr>
          <p:nvPr/>
        </p:nvCxnSpPr>
        <p:spPr>
          <a:xfrm flipV="1">
            <a:off x="9194005" y="3537653"/>
            <a:ext cx="1650845" cy="1248663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EC6D11-2383-4C16-972B-3BA5A61E2DC8}"/>
              </a:ext>
            </a:extLst>
          </p:cNvPr>
          <p:cNvCxnSpPr>
            <a:cxnSpLocks/>
          </p:cNvCxnSpPr>
          <p:nvPr/>
        </p:nvCxnSpPr>
        <p:spPr>
          <a:xfrm flipH="1">
            <a:off x="9269794" y="3698952"/>
            <a:ext cx="1620300" cy="119689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56CAC53-ED54-41FB-A745-E9D1BB7AF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311" y="2540793"/>
            <a:ext cx="1695450" cy="13049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B3652F-3060-478D-BBB3-5685C89B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375" y="2837006"/>
            <a:ext cx="1619250" cy="952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A780B1-8351-4F23-A8F1-49DDCE95F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30" y="4517777"/>
            <a:ext cx="3000375" cy="1314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7370D86-0CAD-4618-ACCD-9EEEF0113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4187" y="2941715"/>
            <a:ext cx="809625" cy="77152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B60DB7C-0EFB-4ACD-8192-A855F0B84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2754" y="2956002"/>
            <a:ext cx="923925" cy="74295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7182FB0-C7F7-4757-81FA-3B448560DF8D}"/>
              </a:ext>
            </a:extLst>
          </p:cNvPr>
          <p:cNvCxnSpPr>
            <a:cxnSpLocks/>
          </p:cNvCxnSpPr>
          <p:nvPr/>
        </p:nvCxnSpPr>
        <p:spPr>
          <a:xfrm flipV="1">
            <a:off x="1236029" y="3487990"/>
            <a:ext cx="840423" cy="98794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997C139-B009-4CC3-B8DA-D06B1DFB8ABC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204718" y="3487991"/>
            <a:ext cx="0" cy="1029786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2DBB86-E5C7-4E79-A827-904D4F1F67E9}"/>
              </a:ext>
            </a:extLst>
          </p:cNvPr>
          <p:cNvCxnSpPr>
            <a:cxnSpLocks/>
          </p:cNvCxnSpPr>
          <p:nvPr/>
        </p:nvCxnSpPr>
        <p:spPr>
          <a:xfrm flipH="1" flipV="1">
            <a:off x="2317267" y="3508914"/>
            <a:ext cx="840423" cy="98794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903FC41-5CDA-4F87-AD4B-B1672D755E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5853" y="2913207"/>
            <a:ext cx="838200" cy="838200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10D5C2F-0896-4EA9-8C65-F6CB35992DE4}"/>
              </a:ext>
            </a:extLst>
          </p:cNvPr>
          <p:cNvCxnSpPr>
            <a:cxnSpLocks/>
          </p:cNvCxnSpPr>
          <p:nvPr/>
        </p:nvCxnSpPr>
        <p:spPr>
          <a:xfrm flipH="1">
            <a:off x="1132364" y="3502582"/>
            <a:ext cx="840423" cy="98794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FFC84A5-95FE-4B89-BD47-1C69FFDB6D8E}"/>
              </a:ext>
            </a:extLst>
          </p:cNvPr>
          <p:cNvCxnSpPr>
            <a:cxnSpLocks/>
          </p:cNvCxnSpPr>
          <p:nvPr/>
        </p:nvCxnSpPr>
        <p:spPr>
          <a:xfrm>
            <a:off x="2152381" y="3502582"/>
            <a:ext cx="0" cy="1029786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6CBD826-F1B3-41CB-9CFC-34410A0A43B5}"/>
              </a:ext>
            </a:extLst>
          </p:cNvPr>
          <p:cNvCxnSpPr>
            <a:cxnSpLocks/>
          </p:cNvCxnSpPr>
          <p:nvPr/>
        </p:nvCxnSpPr>
        <p:spPr>
          <a:xfrm>
            <a:off x="2228311" y="3537653"/>
            <a:ext cx="840423" cy="98794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D8AAF22-2DB0-4E67-911E-92E326C815EF}"/>
              </a:ext>
            </a:extLst>
          </p:cNvPr>
          <p:cNvSpPr txBox="1"/>
          <p:nvPr/>
        </p:nvSpPr>
        <p:spPr>
          <a:xfrm>
            <a:off x="104776" y="1109484"/>
            <a:ext cx="1695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Frontend</a:t>
            </a:r>
            <a:endParaRPr lang="en-IL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E54019-A4F3-48C3-81F5-6AE38E812DC6}"/>
              </a:ext>
            </a:extLst>
          </p:cNvPr>
          <p:cNvSpPr txBox="1"/>
          <p:nvPr/>
        </p:nvSpPr>
        <p:spPr>
          <a:xfrm>
            <a:off x="10687050" y="1109484"/>
            <a:ext cx="1400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Backend</a:t>
            </a:r>
            <a:endParaRPr lang="en-IL" sz="2400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F3D8B5C0-1000-4A9D-A3A5-FF14B7867063}"/>
              </a:ext>
            </a:extLst>
          </p:cNvPr>
          <p:cNvSpPr txBox="1">
            <a:spLocks/>
          </p:cNvSpPr>
          <p:nvPr/>
        </p:nvSpPr>
        <p:spPr>
          <a:xfrm>
            <a:off x="-324853" y="628467"/>
            <a:ext cx="12192000" cy="8007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rgbClr val="C00000"/>
                </a:solidFill>
                <a:latin typeface="+mj-lt"/>
                <a:ea typeface="+mj-ea"/>
              </a:defRPr>
            </a:lvl1pPr>
          </a:lstStyle>
          <a:p>
            <a:r>
              <a:rPr lang="en-US" dirty="0"/>
              <a:t>Single Page Application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5794F37-8CEB-494A-B637-A4126E2279C8}"/>
              </a:ext>
            </a:extLst>
          </p:cNvPr>
          <p:cNvSpPr/>
          <p:nvPr/>
        </p:nvSpPr>
        <p:spPr>
          <a:xfrm>
            <a:off x="7469250" y="4559237"/>
            <a:ext cx="1663572" cy="8381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REST API</a:t>
            </a:r>
            <a:endParaRPr lang="en-IL" sz="2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EE297F-3B58-4571-8B69-E113DD9D9803}"/>
              </a:ext>
            </a:extLst>
          </p:cNvPr>
          <p:cNvGrpSpPr/>
          <p:nvPr/>
        </p:nvGrpSpPr>
        <p:grpSpPr>
          <a:xfrm>
            <a:off x="3809999" y="5121214"/>
            <a:ext cx="3528694" cy="361565"/>
            <a:chOff x="3809999" y="5121214"/>
            <a:chExt cx="3528694" cy="36156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40D8A9C-1CC5-4323-9CE6-19D2EE3ACA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09999" y="5121214"/>
              <a:ext cx="3528694" cy="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AF69DE-BCA2-4998-BF6E-6E6727E39F2B}"/>
                </a:ext>
              </a:extLst>
            </p:cNvPr>
            <p:cNvSpPr txBox="1"/>
            <p:nvPr/>
          </p:nvSpPr>
          <p:spPr>
            <a:xfrm>
              <a:off x="6263907" y="5175002"/>
              <a:ext cx="5581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JSON</a:t>
              </a:r>
              <a:endParaRPr lang="en-IL" sz="1400" dirty="0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1CC53494-34C4-4068-84D0-DF21FE2698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55971" y="2768852"/>
            <a:ext cx="1133475" cy="143827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CA3E4F2-EDA4-4687-8EFA-64EFF3A58C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513" y="2935393"/>
            <a:ext cx="889054" cy="85411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64F2E93-7807-4F96-B182-5B4CEEE155F9}"/>
              </a:ext>
            </a:extLst>
          </p:cNvPr>
          <p:cNvGrpSpPr/>
          <p:nvPr/>
        </p:nvGrpSpPr>
        <p:grpSpPr>
          <a:xfrm>
            <a:off x="3387879" y="3395607"/>
            <a:ext cx="3927321" cy="317633"/>
            <a:chOff x="3387879" y="3395607"/>
            <a:chExt cx="3927321" cy="317633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9D4A97F-7C81-47CB-90DA-DD265BD86F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7879" y="3395607"/>
              <a:ext cx="3927321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9C8521A-857A-404D-9A05-E754BAB9CC3B}"/>
                </a:ext>
              </a:extLst>
            </p:cNvPr>
            <p:cNvSpPr txBox="1"/>
            <p:nvPr/>
          </p:nvSpPr>
          <p:spPr>
            <a:xfrm>
              <a:off x="6009476" y="3405463"/>
              <a:ext cx="1040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Empty Page</a:t>
              </a:r>
              <a:endParaRPr lang="en-I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0366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0B9A2B-0C37-4BDB-8D08-91372A189B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412" y="1395412"/>
            <a:ext cx="4067175" cy="40671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03B6840-B858-48F0-A7CA-A963198F7EE7}"/>
              </a:ext>
            </a:extLst>
          </p:cNvPr>
          <p:cNvSpPr txBox="1">
            <a:spLocks/>
          </p:cNvSpPr>
          <p:nvPr/>
        </p:nvSpPr>
        <p:spPr>
          <a:xfrm>
            <a:off x="0" y="45656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rgbClr val="C00000"/>
                </a:solidFill>
                <a:latin typeface="+mj-lt"/>
                <a:ea typeface="+mj-ea"/>
              </a:defRPr>
            </a:lvl1pPr>
          </a:lstStyle>
          <a:p>
            <a:r>
              <a:rPr lang="en-US" dirty="0"/>
              <a:t>Angular</a:t>
            </a:r>
          </a:p>
        </p:txBody>
      </p:sp>
    </p:spTree>
    <p:extLst>
      <p:ext uri="{BB962C8B-B14F-4D97-AF65-F5344CB8AC3E}">
        <p14:creationId xmlns:p14="http://schemas.microsoft.com/office/powerpoint/2010/main" val="345606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4695" y="838701"/>
            <a:ext cx="1075372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What is Angular?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64695" y="1702301"/>
            <a:ext cx="11328400" cy="3816350"/>
          </a:xfrm>
          <a:prstGeom prst="rect">
            <a:avLst/>
          </a:prstGeom>
        </p:spPr>
        <p:txBody>
          <a:bodyPr/>
          <a:lstStyle/>
          <a:p>
            <a:pPr algn="l" rtl="0"/>
            <a:r>
              <a:rPr lang="en-US" dirty="0"/>
              <a:t>Frontend framework for creating Single Page Applications</a:t>
            </a:r>
          </a:p>
          <a:p>
            <a:pPr algn="l" rtl="0"/>
            <a:r>
              <a:rPr lang="en-US" dirty="0"/>
              <a:t>Created by Google in 2010</a:t>
            </a:r>
          </a:p>
          <a:p>
            <a:pPr algn="l" rtl="0"/>
            <a:r>
              <a:rPr lang="en-US" dirty="0"/>
              <a:t>First version (1.x) is called ‘AngularJS’</a:t>
            </a:r>
          </a:p>
          <a:p>
            <a:pPr algn="l" rtl="0"/>
            <a:r>
              <a:rPr lang="en-US" dirty="0"/>
              <a:t>Second version (2.x) and above is called ‘Angular’</a:t>
            </a:r>
          </a:p>
          <a:p>
            <a:pPr algn="l" rtl="0"/>
            <a:r>
              <a:rPr lang="en-US" dirty="0"/>
              <a:t>Official website: </a:t>
            </a:r>
            <a:r>
              <a:rPr lang="en-US" dirty="0">
                <a:hlinkClick r:id="rId2"/>
              </a:rPr>
              <a:t>https://angular.io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38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0947" y="838701"/>
            <a:ext cx="1075372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Installations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60947" y="1702301"/>
            <a:ext cx="11328400" cy="3816350"/>
          </a:xfrm>
          <a:prstGeom prst="rect">
            <a:avLst/>
          </a:prstGeom>
        </p:spPr>
        <p:txBody>
          <a:bodyPr/>
          <a:lstStyle/>
          <a:p>
            <a:pPr algn="l" rtl="0"/>
            <a:r>
              <a:rPr lang="en-US" dirty="0"/>
              <a:t>Node.js:</a:t>
            </a:r>
          </a:p>
          <a:p>
            <a:pPr lvl="1" algn="l" rtl="0"/>
            <a:r>
              <a:rPr lang="en-US" dirty="0">
                <a:hlinkClick r:id="rId2"/>
              </a:rPr>
              <a:t>https://nodejs.org</a:t>
            </a:r>
            <a:endParaRPr lang="en-US" dirty="0"/>
          </a:p>
          <a:p>
            <a:pPr algn="l" rtl="0"/>
            <a:r>
              <a:rPr lang="en-US" dirty="0"/>
              <a:t>Installing Angular (once on a machine): </a:t>
            </a:r>
          </a:p>
          <a:p>
            <a:pPr lvl="1" algn="l" rtl="0"/>
            <a:r>
              <a:rPr lang="en-US" dirty="0" err="1"/>
              <a:t>npm</a:t>
            </a:r>
            <a:r>
              <a:rPr lang="en-US" dirty="0"/>
              <a:t> install -g @angular/cli</a:t>
            </a:r>
          </a:p>
          <a:p>
            <a:pPr algn="l" rtl="0"/>
            <a:r>
              <a:rPr lang="en-US" dirty="0"/>
              <a:t>Creating a new project:</a:t>
            </a:r>
          </a:p>
          <a:p>
            <a:pPr lvl="1" algn="l" rtl="0"/>
            <a:r>
              <a:rPr lang="en-US" dirty="0"/>
              <a:t>ng new project-name [--skip-tests]</a:t>
            </a:r>
          </a:p>
          <a:p>
            <a:pPr algn="l" rtl="0"/>
            <a:r>
              <a:rPr lang="en-US" dirty="0"/>
              <a:t>Running the project:</a:t>
            </a:r>
          </a:p>
          <a:p>
            <a:pPr lvl="1" algn="l" rtl="0"/>
            <a:r>
              <a:rPr lang="en-US" dirty="0"/>
              <a:t>ng serve --open</a:t>
            </a:r>
          </a:p>
        </p:txBody>
      </p:sp>
    </p:spTree>
    <p:extLst>
      <p:ext uri="{BB962C8B-B14F-4D97-AF65-F5344CB8AC3E}">
        <p14:creationId xmlns:p14="http://schemas.microsoft.com/office/powerpoint/2010/main" val="128287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2663" y="802607"/>
            <a:ext cx="1075372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52663" y="1666207"/>
            <a:ext cx="11328400" cy="3816350"/>
          </a:xfrm>
          <a:prstGeom prst="rect">
            <a:avLst/>
          </a:prstGeom>
        </p:spPr>
        <p:txBody>
          <a:bodyPr/>
          <a:lstStyle/>
          <a:p>
            <a:pPr algn="l" rtl="0"/>
            <a:r>
              <a:rPr lang="en-US" dirty="0"/>
              <a:t>A component is a unit of UI</a:t>
            </a:r>
          </a:p>
          <a:p>
            <a:pPr algn="l" rtl="0"/>
            <a:r>
              <a:rPr lang="en-US" dirty="0"/>
              <a:t>Comprise of several source files: </a:t>
            </a:r>
          </a:p>
          <a:p>
            <a:pPr lvl="1" algn="l" rtl="0"/>
            <a:r>
              <a:rPr lang="en-US" dirty="0"/>
              <a:t>.html – component structure</a:t>
            </a:r>
          </a:p>
          <a:p>
            <a:pPr lvl="1" algn="l" rtl="0"/>
            <a:r>
              <a:rPr lang="en-US" dirty="0"/>
              <a:t>.</a:t>
            </a:r>
            <a:r>
              <a:rPr lang="en-US" dirty="0" err="1"/>
              <a:t>css</a:t>
            </a:r>
            <a:r>
              <a:rPr lang="en-US" dirty="0"/>
              <a:t> – component design</a:t>
            </a:r>
          </a:p>
          <a:p>
            <a:pPr lvl="1" algn="l" rtl="0"/>
            <a:r>
              <a:rPr lang="en-US" dirty="0"/>
              <a:t>.</a:t>
            </a:r>
            <a:r>
              <a:rPr lang="en-US" dirty="0" err="1"/>
              <a:t>ts</a:t>
            </a:r>
            <a:r>
              <a:rPr lang="en-US" dirty="0"/>
              <a:t> – component logic</a:t>
            </a:r>
          </a:p>
          <a:p>
            <a:pPr lvl="1" algn="l" rtl="0"/>
            <a:r>
              <a:rPr lang="en-US" dirty="0"/>
              <a:t>.</a:t>
            </a:r>
            <a:r>
              <a:rPr lang="en-US" dirty="0" err="1"/>
              <a:t>spec.ts</a:t>
            </a:r>
            <a:r>
              <a:rPr lang="en-US" dirty="0"/>
              <a:t> – component unit testing</a:t>
            </a:r>
          </a:p>
          <a:p>
            <a:pPr algn="l" rtl="0"/>
            <a:r>
              <a:rPr lang="en-US" dirty="0"/>
              <a:t>Components are the building blocks of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217684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85369"/>
            <a:ext cx="10752138" cy="576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Component Based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E454B-9D9C-402B-B12E-D0FCA15F6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534" y="1503392"/>
            <a:ext cx="8602480" cy="5067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BE4C2D-ED26-41F7-81F9-D509721211F6}"/>
              </a:ext>
            </a:extLst>
          </p:cNvPr>
          <p:cNvSpPr/>
          <p:nvPr/>
        </p:nvSpPr>
        <p:spPr>
          <a:xfrm>
            <a:off x="1699534" y="1503392"/>
            <a:ext cx="8602480" cy="739775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F76F03-C158-43ED-8D7B-937DAEC96D72}"/>
              </a:ext>
            </a:extLst>
          </p:cNvPr>
          <p:cNvSpPr/>
          <p:nvPr/>
        </p:nvSpPr>
        <p:spPr>
          <a:xfrm>
            <a:off x="1699534" y="2249517"/>
            <a:ext cx="1443716" cy="404495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7B8EBB-FCD6-4619-B70B-E3B95817F2D8}"/>
              </a:ext>
            </a:extLst>
          </p:cNvPr>
          <p:cNvSpPr/>
          <p:nvPr/>
        </p:nvSpPr>
        <p:spPr>
          <a:xfrm>
            <a:off x="1699534" y="6300817"/>
            <a:ext cx="8602480" cy="269875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5B31C8-52D2-4871-B438-E876169A7B6B}"/>
              </a:ext>
            </a:extLst>
          </p:cNvPr>
          <p:cNvSpPr/>
          <p:nvPr/>
        </p:nvSpPr>
        <p:spPr>
          <a:xfrm>
            <a:off x="3143250" y="2249517"/>
            <a:ext cx="7158764" cy="404495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580FC5-4200-4959-ACE7-B7F0721901F6}"/>
              </a:ext>
            </a:extLst>
          </p:cNvPr>
          <p:cNvSpPr/>
          <p:nvPr/>
        </p:nvSpPr>
        <p:spPr>
          <a:xfrm>
            <a:off x="1781175" y="1601817"/>
            <a:ext cx="561975" cy="568325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EBEC51-A248-4E8D-894A-6022C499A83C}"/>
              </a:ext>
            </a:extLst>
          </p:cNvPr>
          <p:cNvSpPr/>
          <p:nvPr/>
        </p:nvSpPr>
        <p:spPr>
          <a:xfrm>
            <a:off x="3600450" y="2554317"/>
            <a:ext cx="2952750" cy="682625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CD6861-EB54-4F8D-9B24-4FF865C0E3F4}"/>
              </a:ext>
            </a:extLst>
          </p:cNvPr>
          <p:cNvSpPr/>
          <p:nvPr/>
        </p:nvSpPr>
        <p:spPr>
          <a:xfrm>
            <a:off x="3600450" y="3468718"/>
            <a:ext cx="2952750" cy="682625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73B1B5-5B59-4669-85B8-6EB2351DDC15}"/>
              </a:ext>
            </a:extLst>
          </p:cNvPr>
          <p:cNvSpPr/>
          <p:nvPr/>
        </p:nvSpPr>
        <p:spPr>
          <a:xfrm>
            <a:off x="3600450" y="4354544"/>
            <a:ext cx="2952750" cy="682625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1D6053-6230-44B9-9DAA-27E8CA79831F}"/>
              </a:ext>
            </a:extLst>
          </p:cNvPr>
          <p:cNvSpPr/>
          <p:nvPr/>
        </p:nvSpPr>
        <p:spPr>
          <a:xfrm>
            <a:off x="3600450" y="5211792"/>
            <a:ext cx="2952750" cy="682625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D96CAF-0B8C-4BCA-8BFA-C877E174790B}"/>
              </a:ext>
            </a:extLst>
          </p:cNvPr>
          <p:cNvSpPr/>
          <p:nvPr/>
        </p:nvSpPr>
        <p:spPr>
          <a:xfrm>
            <a:off x="6722632" y="2554317"/>
            <a:ext cx="2952750" cy="682625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B36A0A-050F-4841-9770-B87E4126174B}"/>
              </a:ext>
            </a:extLst>
          </p:cNvPr>
          <p:cNvSpPr/>
          <p:nvPr/>
        </p:nvSpPr>
        <p:spPr>
          <a:xfrm>
            <a:off x="6722632" y="3468717"/>
            <a:ext cx="2952750" cy="682625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9733D1-1294-4C40-A193-E9277317F983}"/>
              </a:ext>
            </a:extLst>
          </p:cNvPr>
          <p:cNvSpPr/>
          <p:nvPr/>
        </p:nvSpPr>
        <p:spPr>
          <a:xfrm>
            <a:off x="6722632" y="4354543"/>
            <a:ext cx="2952750" cy="682625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F47B53-F162-4151-90A9-B569CB776C1A}"/>
              </a:ext>
            </a:extLst>
          </p:cNvPr>
          <p:cNvSpPr/>
          <p:nvPr/>
        </p:nvSpPr>
        <p:spPr>
          <a:xfrm>
            <a:off x="6722632" y="5211792"/>
            <a:ext cx="2952750" cy="682625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7412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33137" y="1067301"/>
            <a:ext cx="1075372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Angular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33137" y="1930901"/>
            <a:ext cx="11328400" cy="38163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rtl="0"/>
            <a:r>
              <a:rPr lang="en-US" dirty="0"/>
              <a:t>An Angular Module is a logic container for several components</a:t>
            </a:r>
          </a:p>
          <a:p>
            <a:pPr algn="l" rtl="0"/>
            <a:r>
              <a:rPr lang="en-US" dirty="0"/>
              <a:t>Comprise of a one source file: </a:t>
            </a:r>
          </a:p>
          <a:p>
            <a:pPr lvl="1" algn="l" rtl="0"/>
            <a:r>
              <a:rPr lang="en-US" dirty="0"/>
              <a:t>.</a:t>
            </a:r>
            <a:r>
              <a:rPr lang="en-US" dirty="0" err="1"/>
              <a:t>ts</a:t>
            </a:r>
            <a:r>
              <a:rPr lang="en-US" dirty="0"/>
              <a:t> – module class</a:t>
            </a:r>
          </a:p>
          <a:p>
            <a:pPr algn="l" rtl="0"/>
            <a:r>
              <a:rPr lang="en-US" dirty="0"/>
              <a:t>Each component must belong to a single Module</a:t>
            </a:r>
          </a:p>
          <a:p>
            <a:pPr algn="l" rtl="0"/>
            <a:r>
              <a:rPr lang="en-US" dirty="0"/>
              <a:t>A new project comes with a Module named </a:t>
            </a:r>
            <a:r>
              <a:rPr lang="en-US" dirty="0" err="1"/>
              <a:t>AppModule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1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00416" y="560763"/>
            <a:ext cx="10753725" cy="576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Module Boundaries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F47BD2-55BE-46EA-969A-3F492BC2A709}"/>
              </a:ext>
            </a:extLst>
          </p:cNvPr>
          <p:cNvSpPr/>
          <p:nvPr/>
        </p:nvSpPr>
        <p:spPr>
          <a:xfrm>
            <a:off x="7353127" y="2145667"/>
            <a:ext cx="3705726" cy="3686475"/>
          </a:xfrm>
          <a:prstGeom prst="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FAF730-EFB3-44FD-8A45-04365AAD62E1}"/>
              </a:ext>
            </a:extLst>
          </p:cNvPr>
          <p:cNvSpPr/>
          <p:nvPr/>
        </p:nvSpPr>
        <p:spPr>
          <a:xfrm>
            <a:off x="7718887" y="2569178"/>
            <a:ext cx="3003082" cy="714676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</a:t>
            </a:r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0AD40-B51C-4FF7-AA32-54F5EB2DB5E9}"/>
              </a:ext>
            </a:extLst>
          </p:cNvPr>
          <p:cNvSpPr txBox="1"/>
          <p:nvPr/>
        </p:nvSpPr>
        <p:spPr>
          <a:xfrm>
            <a:off x="7285749" y="1625902"/>
            <a:ext cx="223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Module B</a:t>
            </a:r>
            <a:endParaRPr lang="en-I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D4C797-29F0-4085-936C-7FA13F8EF6CE}"/>
              </a:ext>
            </a:extLst>
          </p:cNvPr>
          <p:cNvSpPr/>
          <p:nvPr/>
        </p:nvSpPr>
        <p:spPr>
          <a:xfrm>
            <a:off x="7704449" y="3586687"/>
            <a:ext cx="3003082" cy="714676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</a:t>
            </a:r>
            <a:endParaRPr lang="en-IL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6C984A1-7085-4B9B-8774-DE91928C17AD}"/>
              </a:ext>
            </a:extLst>
          </p:cNvPr>
          <p:cNvSpPr/>
          <p:nvPr/>
        </p:nvSpPr>
        <p:spPr>
          <a:xfrm>
            <a:off x="7704449" y="4604196"/>
            <a:ext cx="3003082" cy="714676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</a:t>
            </a:r>
            <a:endParaRPr lang="en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FFAB2-9194-4EBC-803B-8FF44C6B9FEA}"/>
              </a:ext>
            </a:extLst>
          </p:cNvPr>
          <p:cNvSpPr/>
          <p:nvPr/>
        </p:nvSpPr>
        <p:spPr>
          <a:xfrm>
            <a:off x="1112823" y="2145667"/>
            <a:ext cx="3705726" cy="3686475"/>
          </a:xfrm>
          <a:prstGeom prst="rect">
            <a:avLst/>
          </a:prstGeom>
          <a:ln w="762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3601F2-5410-45B1-8D65-5F503C6AE690}"/>
              </a:ext>
            </a:extLst>
          </p:cNvPr>
          <p:cNvSpPr/>
          <p:nvPr/>
        </p:nvSpPr>
        <p:spPr>
          <a:xfrm>
            <a:off x="1478583" y="2569178"/>
            <a:ext cx="3003082" cy="71467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</a:t>
            </a:r>
            <a:endParaRPr lang="en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E4D85E-E4A6-4051-8EF9-05095A3A97B1}"/>
              </a:ext>
            </a:extLst>
          </p:cNvPr>
          <p:cNvSpPr txBox="1"/>
          <p:nvPr/>
        </p:nvSpPr>
        <p:spPr>
          <a:xfrm>
            <a:off x="1045445" y="1625902"/>
            <a:ext cx="200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Module A</a:t>
            </a:r>
            <a:endParaRPr lang="en-IL" b="1" dirty="0">
              <a:solidFill>
                <a:srgbClr val="7030A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729C60-64F1-49E4-B652-EC17DB67D69F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4481665" y="2903101"/>
            <a:ext cx="139561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409086-E416-4542-AD62-6AC239BE68A7}"/>
              </a:ext>
            </a:extLst>
          </p:cNvPr>
          <p:cNvCxnSpPr>
            <a:cxnSpLocks/>
          </p:cNvCxnSpPr>
          <p:nvPr/>
        </p:nvCxnSpPr>
        <p:spPr>
          <a:xfrm>
            <a:off x="5147038" y="5443001"/>
            <a:ext cx="2557411" cy="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A2F0294-16B2-417A-B0A6-1E3513DC0B19}"/>
              </a:ext>
            </a:extLst>
          </p:cNvPr>
          <p:cNvSpPr txBox="1"/>
          <p:nvPr/>
        </p:nvSpPr>
        <p:spPr>
          <a:xfrm>
            <a:off x="4847425" y="2903101"/>
            <a:ext cx="205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exports a component</a:t>
            </a:r>
            <a:endParaRPr lang="en-IL" b="1" dirty="0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763278-3D14-4F51-AF80-8D757F949413}"/>
              </a:ext>
            </a:extLst>
          </p:cNvPr>
          <p:cNvSpPr txBox="1"/>
          <p:nvPr/>
        </p:nvSpPr>
        <p:spPr>
          <a:xfrm>
            <a:off x="5632813" y="5443001"/>
            <a:ext cx="172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imports an entire module</a:t>
            </a:r>
            <a:endParaRPr lang="en-IL" b="1" dirty="0">
              <a:solidFill>
                <a:schemeClr val="accent6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D445983-7C2F-44F4-BCA5-F45CDD32995B}"/>
              </a:ext>
            </a:extLst>
          </p:cNvPr>
          <p:cNvSpPr/>
          <p:nvPr/>
        </p:nvSpPr>
        <p:spPr>
          <a:xfrm>
            <a:off x="1478583" y="3586687"/>
            <a:ext cx="3003082" cy="71467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</a:t>
            </a:r>
            <a:endParaRPr lang="en-I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49887B2-0721-4E51-9C65-EB2DD1C0EA14}"/>
              </a:ext>
            </a:extLst>
          </p:cNvPr>
          <p:cNvSpPr/>
          <p:nvPr/>
        </p:nvSpPr>
        <p:spPr>
          <a:xfrm>
            <a:off x="1478583" y="4601863"/>
            <a:ext cx="3003082" cy="71467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41972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3" grpId="0"/>
      <p:bldP spid="19" grpId="0"/>
      <p:bldP spid="21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754480"/>
            <a:ext cx="1075372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Application Layout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E7998F2-E1E2-49D5-ADE0-7C2760548924}"/>
              </a:ext>
            </a:extLst>
          </p:cNvPr>
          <p:cNvSpPr txBox="1">
            <a:spLocks/>
          </p:cNvSpPr>
          <p:nvPr/>
        </p:nvSpPr>
        <p:spPr>
          <a:xfrm>
            <a:off x="576262" y="2087981"/>
            <a:ext cx="11491913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dirty="0"/>
              <a:t>The general structure of the app</a:t>
            </a:r>
          </a:p>
          <a:p>
            <a:pPr algn="l" rtl="0"/>
            <a:r>
              <a:rPr lang="en-US" dirty="0"/>
              <a:t>Created by a single component building that structure</a:t>
            </a:r>
          </a:p>
          <a:p>
            <a:pPr algn="l" rtl="0"/>
            <a:r>
              <a:rPr lang="en-US" dirty="0"/>
              <a:t>Contains other components for the layout parts (header/footer/menu…)</a:t>
            </a:r>
          </a:p>
          <a:p>
            <a:pPr algn="l" rtl="0"/>
            <a:r>
              <a:rPr lang="en-US" dirty="0"/>
              <a:t>Usually the layout component is the one presented in the index.html</a:t>
            </a:r>
          </a:p>
        </p:txBody>
      </p:sp>
    </p:spTree>
    <p:extLst>
      <p:ext uri="{BB962C8B-B14F-4D97-AF65-F5344CB8AC3E}">
        <p14:creationId xmlns:p14="http://schemas.microsoft.com/office/powerpoint/2010/main" val="4545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D394F8-FE25-4911-9308-57ABA57A1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472" y="1437490"/>
            <a:ext cx="8614266" cy="5076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41421"/>
            <a:ext cx="10753725" cy="576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Application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BE4C2D-ED26-41F7-81F9-D509721211F6}"/>
              </a:ext>
            </a:extLst>
          </p:cNvPr>
          <p:cNvSpPr/>
          <p:nvPr/>
        </p:nvSpPr>
        <p:spPr>
          <a:xfrm>
            <a:off x="1686471" y="1447015"/>
            <a:ext cx="8602480" cy="739775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F76F03-C158-43ED-8D7B-937DAEC96D72}"/>
              </a:ext>
            </a:extLst>
          </p:cNvPr>
          <p:cNvSpPr/>
          <p:nvPr/>
        </p:nvSpPr>
        <p:spPr>
          <a:xfrm>
            <a:off x="1686471" y="2193140"/>
            <a:ext cx="1443716" cy="404495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7B8EBB-FCD6-4619-B70B-E3B95817F2D8}"/>
              </a:ext>
            </a:extLst>
          </p:cNvPr>
          <p:cNvSpPr/>
          <p:nvPr/>
        </p:nvSpPr>
        <p:spPr>
          <a:xfrm>
            <a:off x="1686471" y="6244440"/>
            <a:ext cx="8602480" cy="269875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5B31C8-52D2-4871-B438-E876169A7B6B}"/>
              </a:ext>
            </a:extLst>
          </p:cNvPr>
          <p:cNvSpPr/>
          <p:nvPr/>
        </p:nvSpPr>
        <p:spPr>
          <a:xfrm>
            <a:off x="3130187" y="2193140"/>
            <a:ext cx="7158764" cy="404495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6D101C-13A3-4BD0-BC10-8F0F4E54F30D}"/>
              </a:ext>
            </a:extLst>
          </p:cNvPr>
          <p:cNvSpPr txBox="1"/>
          <p:nvPr/>
        </p:nvSpPr>
        <p:spPr>
          <a:xfrm>
            <a:off x="5646759" y="1620608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Header</a:t>
            </a:r>
            <a:endParaRPr lang="en-IL" b="1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CAF2FD-CAA5-4C2A-8BF5-F253535249A0}"/>
              </a:ext>
            </a:extLst>
          </p:cNvPr>
          <p:cNvSpPr txBox="1"/>
          <p:nvPr/>
        </p:nvSpPr>
        <p:spPr>
          <a:xfrm>
            <a:off x="2053104" y="362772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Aside</a:t>
            </a:r>
            <a:endParaRPr lang="en-IL" b="1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7A0D45-72A8-430C-BC70-2AF0663F9692}"/>
              </a:ext>
            </a:extLst>
          </p:cNvPr>
          <p:cNvSpPr txBox="1"/>
          <p:nvPr/>
        </p:nvSpPr>
        <p:spPr>
          <a:xfrm>
            <a:off x="6273391" y="364201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Main</a:t>
            </a:r>
            <a:endParaRPr lang="en-IL" b="1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8B7128-C406-4507-B942-45DA6ED3100C}"/>
              </a:ext>
            </a:extLst>
          </p:cNvPr>
          <p:cNvSpPr txBox="1"/>
          <p:nvPr/>
        </p:nvSpPr>
        <p:spPr>
          <a:xfrm>
            <a:off x="5551533" y="6155580"/>
            <a:ext cx="80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Footer</a:t>
            </a:r>
            <a:endParaRPr lang="en-IL" b="1" dirty="0">
              <a:solidFill>
                <a:schemeClr val="accent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C51A2-70E4-4938-8813-825DBF859F98}"/>
              </a:ext>
            </a:extLst>
          </p:cNvPr>
          <p:cNvSpPr/>
          <p:nvPr/>
        </p:nvSpPr>
        <p:spPr>
          <a:xfrm>
            <a:off x="1587136" y="1313665"/>
            <a:ext cx="8820151" cy="5305425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6CDAA9-6797-4848-B70A-145E95600BEE}"/>
              </a:ext>
            </a:extLst>
          </p:cNvPr>
          <p:cNvSpPr txBox="1"/>
          <p:nvPr/>
        </p:nvSpPr>
        <p:spPr>
          <a:xfrm>
            <a:off x="1212674" y="949095"/>
            <a:ext cx="82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Layout</a:t>
            </a:r>
            <a:endParaRPr lang="en-IL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40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 animBg="1"/>
      <p:bldP spid="9" grpId="0" animBg="1"/>
      <p:bldP spid="19" grpId="0"/>
      <p:bldP spid="20" grpId="0"/>
      <p:bldP spid="21" grpId="0"/>
      <p:bldP spid="22" grpId="0"/>
      <p:bldP spid="23" grpId="0" animBg="1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34C2E4-8F78-4532-953B-2137C3E4A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417" y="2285331"/>
            <a:ext cx="4556161" cy="283597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6F45925-1593-444F-A7F3-DFC85E1006CA}"/>
              </a:ext>
            </a:extLst>
          </p:cNvPr>
          <p:cNvSpPr txBox="1">
            <a:spLocks/>
          </p:cNvSpPr>
          <p:nvPr/>
        </p:nvSpPr>
        <p:spPr>
          <a:xfrm>
            <a:off x="-104503" y="73088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rgbClr val="C00000"/>
                </a:solidFill>
                <a:latin typeface="+mj-lt"/>
                <a:ea typeface="+mj-ea"/>
              </a:defRPr>
            </a:lvl1pPr>
          </a:lstStyle>
          <a:p>
            <a:r>
              <a:rPr lang="en-US" dirty="0"/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224648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6410" y="850733"/>
            <a:ext cx="1075372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Data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6410" y="1714333"/>
            <a:ext cx="11328400" cy="381635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l" rtl="0"/>
            <a:r>
              <a:rPr lang="en-US" dirty="0"/>
              <a:t>Connecting a source with a target</a:t>
            </a:r>
          </a:p>
          <a:p>
            <a:pPr algn="l" rtl="0"/>
            <a:r>
              <a:rPr lang="en-US" dirty="0"/>
              <a:t>Any change to the source reflects immediately in the target</a:t>
            </a:r>
          </a:p>
          <a:p>
            <a:pPr algn="l" rtl="0"/>
            <a:endParaRPr lang="en-US" dirty="0"/>
          </a:p>
          <a:p>
            <a:pPr marL="0" indent="0" algn="l" rtl="0">
              <a:buNone/>
            </a:pPr>
            <a:endParaRPr lang="en-US" dirty="0"/>
          </a:p>
          <a:p>
            <a:pPr algn="l" rtl="0"/>
            <a:r>
              <a:rPr lang="en-US" dirty="0"/>
              <a:t>There are four types of Bindings: </a:t>
            </a:r>
          </a:p>
          <a:p>
            <a:pPr lvl="1" algn="l" rtl="0"/>
            <a:r>
              <a:rPr lang="en-US" dirty="0"/>
              <a:t>Property Binding</a:t>
            </a:r>
          </a:p>
          <a:p>
            <a:pPr lvl="1" algn="l" rtl="0"/>
            <a:r>
              <a:rPr lang="en-US" dirty="0"/>
              <a:t>Event Binding</a:t>
            </a:r>
          </a:p>
          <a:p>
            <a:pPr lvl="1" algn="l" rtl="0"/>
            <a:r>
              <a:rPr lang="en-US" dirty="0"/>
              <a:t>Two-Way Binding</a:t>
            </a:r>
          </a:p>
          <a:p>
            <a:pPr lvl="1" algn="l" rtl="0"/>
            <a:r>
              <a:rPr lang="en-US" dirty="0"/>
              <a:t>Interpolation</a:t>
            </a:r>
          </a:p>
          <a:p>
            <a:pPr algn="l" rtl="0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C51155-24FC-4F1C-A861-4C9D831A30F4}"/>
              </a:ext>
            </a:extLst>
          </p:cNvPr>
          <p:cNvSpPr/>
          <p:nvPr/>
        </p:nvSpPr>
        <p:spPr>
          <a:xfrm>
            <a:off x="6547585" y="3657600"/>
            <a:ext cx="1405288" cy="510140"/>
          </a:xfrm>
          <a:prstGeom prst="ellipse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  <a:endParaRPr lang="en-I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849A04-0C73-42CD-B4C3-B31D6A89B9F3}"/>
              </a:ext>
            </a:extLst>
          </p:cNvPr>
          <p:cNvSpPr/>
          <p:nvPr/>
        </p:nvSpPr>
        <p:spPr>
          <a:xfrm>
            <a:off x="10628696" y="5898682"/>
            <a:ext cx="1405288" cy="510140"/>
          </a:xfrm>
          <a:prstGeom prst="ellipse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Target</a:t>
            </a:r>
            <a:endParaRPr lang="en-IL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EDC30E-BEDE-4825-8744-A15E40C11842}"/>
              </a:ext>
            </a:extLst>
          </p:cNvPr>
          <p:cNvCxnSpPr>
            <a:cxnSpLocks/>
          </p:cNvCxnSpPr>
          <p:nvPr/>
        </p:nvCxnSpPr>
        <p:spPr>
          <a:xfrm>
            <a:off x="7765180" y="4167740"/>
            <a:ext cx="2930893" cy="1743785"/>
          </a:xfrm>
          <a:prstGeom prst="straightConnector1">
            <a:avLst/>
          </a:prstGeom>
          <a:ln w="38100">
            <a:headEnd w="lg" len="lg"/>
            <a:tailEnd type="stealth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4E28E9-EA84-4FFF-82F4-A7280447856C}"/>
              </a:ext>
            </a:extLst>
          </p:cNvPr>
          <p:cNvSpPr txBox="1"/>
          <p:nvPr/>
        </p:nvSpPr>
        <p:spPr>
          <a:xfrm rot="1804042">
            <a:off x="8785631" y="463215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Binding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1743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 animBg="1"/>
      <p:bldP spid="5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33375"/>
            <a:ext cx="1075372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Property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96975"/>
            <a:ext cx="11328400" cy="38163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rtl="0"/>
            <a:r>
              <a:rPr lang="en-US" dirty="0"/>
              <a:t>Connecting a class field to an HTML attribute</a:t>
            </a:r>
          </a:p>
          <a:p>
            <a:pPr algn="l" rtl="0"/>
            <a:r>
              <a:rPr lang="en-US" dirty="0"/>
              <a:t>Any change to the field will set that value to the HTML attribute</a:t>
            </a:r>
          </a:p>
          <a:p>
            <a:pPr algn="l" rtl="0"/>
            <a:r>
              <a:rPr lang="en-US" dirty="0"/>
              <a:t>Syntax:</a:t>
            </a:r>
          </a:p>
          <a:p>
            <a:pPr lvl="1" algn="l" rtl="0"/>
            <a:endParaRPr lang="en-US" dirty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97CF7D-0330-4CCB-B9F3-14B9E03C7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3609975"/>
            <a:ext cx="39147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3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4379" y="1091364"/>
            <a:ext cx="1075372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Event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4379" y="1954964"/>
            <a:ext cx="11328400" cy="38163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rtl="0"/>
            <a:r>
              <a:rPr lang="en-US" dirty="0"/>
              <a:t>Connecting an HTML event to a class method</a:t>
            </a:r>
          </a:p>
          <a:p>
            <a:pPr algn="l" rtl="0"/>
            <a:r>
              <a:rPr lang="en-US" dirty="0"/>
              <a:t>Raising the event invokes the class method</a:t>
            </a:r>
          </a:p>
          <a:p>
            <a:pPr algn="l" rtl="0"/>
            <a:r>
              <a:rPr lang="en-US" dirty="0"/>
              <a:t>Syntax:</a:t>
            </a:r>
          </a:p>
          <a:p>
            <a:pPr lvl="1" algn="l" rt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CB7E7-B91C-4DC8-8B39-99E141060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729" y="3862953"/>
            <a:ext cx="37719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4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139491"/>
            <a:ext cx="1075372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Two-Way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003091"/>
            <a:ext cx="11328400" cy="38163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rtl="0"/>
            <a:r>
              <a:rPr lang="en-US" dirty="0"/>
              <a:t>Connecting an input element to a class field</a:t>
            </a:r>
          </a:p>
          <a:p>
            <a:pPr algn="l" rtl="0"/>
            <a:r>
              <a:rPr lang="en-US" dirty="0"/>
              <a:t>Any change to the input element will set its value to the class field</a:t>
            </a:r>
          </a:p>
          <a:p>
            <a:pPr algn="l" rtl="0"/>
            <a:r>
              <a:rPr lang="en-US" dirty="0"/>
              <a:t>Any change to the class field will set its value to the input element</a:t>
            </a:r>
          </a:p>
          <a:p>
            <a:pPr algn="l" rtl="0"/>
            <a:r>
              <a:rPr lang="en-US" dirty="0"/>
              <a:t>Syntax: </a:t>
            </a:r>
          </a:p>
          <a:p>
            <a:pPr marL="0" indent="0" algn="l" rtl="0">
              <a:buNone/>
            </a:pPr>
            <a:endParaRPr lang="en-US" dirty="0"/>
          </a:p>
          <a:p>
            <a:pPr lvl="1" algn="l" rtl="0"/>
            <a:r>
              <a:rPr lang="en-US" dirty="0"/>
              <a:t>Note: </a:t>
            </a:r>
            <a:r>
              <a:rPr lang="en-US" dirty="0" err="1"/>
              <a:t>ngModel</a:t>
            </a:r>
            <a:r>
              <a:rPr lang="en-US" dirty="0"/>
              <a:t> resides inside </a:t>
            </a:r>
            <a:r>
              <a:rPr lang="en-US" dirty="0" err="1"/>
              <a:t>FormsModule</a:t>
            </a:r>
            <a:r>
              <a:rPr lang="en-US" dirty="0"/>
              <a:t> which we must import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E6F64C-CAAA-4731-B15B-F8EB08F35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4901866"/>
            <a:ext cx="374332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1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0789" y="1163554"/>
            <a:ext cx="1075372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Interpolation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0789" y="2027154"/>
            <a:ext cx="11328400" cy="38163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rtl="0"/>
            <a:r>
              <a:rPr lang="en-US" dirty="0"/>
              <a:t>Dictionary definition:</a:t>
            </a:r>
          </a:p>
          <a:p>
            <a:pPr lvl="1" algn="l" rtl="0"/>
            <a:r>
              <a:rPr lang="en-US" dirty="0"/>
              <a:t>The insertion of something of a different nature into something else</a:t>
            </a:r>
          </a:p>
          <a:p>
            <a:pPr algn="l" rtl="0"/>
            <a:r>
              <a:rPr lang="en-US" dirty="0"/>
              <a:t>Interpolation is the insertion of a value into the HTML template</a:t>
            </a:r>
          </a:p>
          <a:p>
            <a:pPr algn="l" rtl="0"/>
            <a:r>
              <a:rPr lang="en-US" dirty="0"/>
              <a:t>Syntax: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9D2675-46E4-4E4D-99B3-EF597B5E0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405" y="5348067"/>
            <a:ext cx="4038600" cy="371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F7F5C4-0C10-4BDE-8EB5-2AE22B565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405" y="5919561"/>
            <a:ext cx="44005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6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12821" y="971049"/>
            <a:ext cx="1075372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Pipe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12821" y="1834649"/>
            <a:ext cx="11328400" cy="38163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rtl="0"/>
            <a:r>
              <a:rPr lang="en-US" dirty="0"/>
              <a:t>A function for changing an interpolation value</a:t>
            </a:r>
          </a:p>
          <a:p>
            <a:pPr algn="l" rtl="0"/>
            <a:r>
              <a:rPr lang="en-US" dirty="0"/>
              <a:t>Syntax: </a:t>
            </a:r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C75584-B941-449B-9ADD-7C9D74F05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96" y="3120525"/>
            <a:ext cx="5143500" cy="438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503092-185E-47F7-874F-4C20D70AE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96" y="3838074"/>
            <a:ext cx="74771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2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4537" y="1163554"/>
            <a:ext cx="1075372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Directives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4537" y="2027154"/>
            <a:ext cx="11328400" cy="38163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rtl="0"/>
            <a:r>
              <a:rPr lang="en-US" dirty="0"/>
              <a:t>A Directive is an instruction to an element</a:t>
            </a:r>
          </a:p>
          <a:p>
            <a:pPr algn="l" rtl="0"/>
            <a:r>
              <a:rPr lang="en-US" dirty="0"/>
              <a:t>Causes some change to that element</a:t>
            </a:r>
          </a:p>
          <a:p>
            <a:pPr algn="l" rtl="0"/>
            <a:r>
              <a:rPr lang="en-US" dirty="0"/>
              <a:t>There are two types of directives:</a:t>
            </a:r>
          </a:p>
          <a:p>
            <a:pPr lvl="1" algn="l" rtl="0"/>
            <a:r>
              <a:rPr lang="en-US" dirty="0"/>
              <a:t>Attribute Directive</a:t>
            </a:r>
          </a:p>
          <a:p>
            <a:pPr lvl="1" algn="l" rtl="0"/>
            <a:r>
              <a:rPr lang="en-US" dirty="0"/>
              <a:t>Structural Directive</a:t>
            </a:r>
          </a:p>
        </p:txBody>
      </p:sp>
    </p:spTree>
    <p:extLst>
      <p:ext uri="{BB962C8B-B14F-4D97-AF65-F5344CB8AC3E}">
        <p14:creationId xmlns:p14="http://schemas.microsoft.com/office/powerpoint/2010/main" val="356748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8600" y="1055270"/>
            <a:ext cx="1075372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Attribute Directive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918870"/>
            <a:ext cx="11328400" cy="238442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rtl="0"/>
            <a:r>
              <a:rPr lang="en-US" dirty="0"/>
              <a:t>A change to an element</a:t>
            </a:r>
          </a:p>
          <a:p>
            <a:pPr algn="l" rtl="0"/>
            <a:r>
              <a:rPr lang="en-US" dirty="0"/>
              <a:t>Can be a style change, a structural change or a behavioral change </a:t>
            </a:r>
          </a:p>
          <a:p>
            <a:pPr algn="l" rtl="0"/>
            <a:r>
              <a:rPr lang="en-US" dirty="0"/>
              <a:t>Syntax: </a:t>
            </a:r>
          </a:p>
          <a:p>
            <a:pPr lvl="1" algn="l" rtl="0"/>
            <a:endParaRPr lang="en-US" dirty="0"/>
          </a:p>
          <a:p>
            <a:pPr lvl="1" algn="l" rtl="0"/>
            <a:endParaRPr lang="en-US" dirty="0"/>
          </a:p>
          <a:p>
            <a:pPr marL="0" indent="0" algn="l" rtl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5495F-6FD2-443F-8013-D9416038F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4766844"/>
            <a:ext cx="3686175" cy="361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404C83-5FE9-493E-9FA8-79C321715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112" y="4303295"/>
            <a:ext cx="260032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4379" y="1091364"/>
            <a:ext cx="1075372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Structural Directive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4379" y="1954964"/>
            <a:ext cx="11328400" cy="38163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rtl="0"/>
            <a:r>
              <a:rPr lang="en-US" dirty="0"/>
              <a:t>First – ignores that element (not rendering it to the DOM)</a:t>
            </a:r>
          </a:p>
          <a:p>
            <a:pPr algn="l" rtl="0"/>
            <a:r>
              <a:rPr lang="en-US" dirty="0"/>
              <a:t>Second – decides if or how many times the element should be rendered to the DOM</a:t>
            </a:r>
          </a:p>
          <a:p>
            <a:pPr algn="l" rtl="0"/>
            <a:r>
              <a:rPr lang="en-US" dirty="0"/>
              <a:t>Syntax:</a:t>
            </a:r>
          </a:p>
          <a:p>
            <a:pPr lvl="1" algn="l" rtl="0"/>
            <a:endParaRPr lang="en-US" dirty="0"/>
          </a:p>
          <a:p>
            <a:pPr lvl="1" algn="l" rtl="0"/>
            <a:endParaRPr lang="en-US" dirty="0"/>
          </a:p>
          <a:p>
            <a:pPr marL="0" indent="0" algn="l" rtl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7A7DD-D7F5-4932-A582-3F440785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29" y="4323515"/>
            <a:ext cx="2743200" cy="323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36A1A3-AB6D-4CD6-BF98-4CB3E9E46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129" y="4901365"/>
            <a:ext cx="38576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6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8600" y="1031206"/>
            <a:ext cx="1075372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Template Reference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94806"/>
            <a:ext cx="11328400" cy="38163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rtl="0"/>
            <a:r>
              <a:rPr lang="en-US" dirty="0"/>
              <a:t>HTML id attribute must be unique per page</a:t>
            </a:r>
          </a:p>
          <a:p>
            <a:pPr algn="l" rtl="0"/>
            <a:r>
              <a:rPr lang="en-US" dirty="0"/>
              <a:t>Component can be reused, thus using HTML id attribute is not safe</a:t>
            </a:r>
          </a:p>
          <a:p>
            <a:pPr algn="l" rtl="0"/>
            <a:r>
              <a:rPr lang="en-US" dirty="0"/>
              <a:t>Template Reference Variable is a safe identifier for an element instead of an id</a:t>
            </a:r>
          </a:p>
          <a:p>
            <a:pPr algn="l" rtl="0"/>
            <a:r>
              <a:rPr lang="en-US" dirty="0"/>
              <a:t>It creates a direct reference to the element in the DOM</a:t>
            </a:r>
          </a:p>
          <a:p>
            <a:pPr algn="l" rtl="0"/>
            <a:r>
              <a:rPr lang="en-US" dirty="0"/>
              <a:t>Can be used directly in the HTML or in the component class</a:t>
            </a:r>
          </a:p>
          <a:p>
            <a:pPr algn="l" rtl="0"/>
            <a:r>
              <a:rPr lang="en-US" dirty="0"/>
              <a:t>Syntax: </a:t>
            </a:r>
          </a:p>
          <a:p>
            <a:pPr marL="0" indent="0" algn="l" rtl="0">
              <a:buNone/>
            </a:pPr>
            <a:endParaRPr lang="en-US" dirty="0"/>
          </a:p>
          <a:p>
            <a:pPr lvl="1" algn="l" rt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3BF87-3559-4C66-8192-F2D0558D3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5479381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6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316" y="1368090"/>
            <a:ext cx="1075372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What is TypeScript?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0316" y="2231690"/>
            <a:ext cx="11328400" cy="38163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rtl="0"/>
            <a:r>
              <a:rPr lang="en-US" dirty="0"/>
              <a:t>Strongly Typed, OOP language</a:t>
            </a:r>
          </a:p>
          <a:p>
            <a:pPr algn="l" rtl="0"/>
            <a:r>
              <a:rPr lang="en-US" dirty="0"/>
              <a:t>Translate itself to native JavaScript</a:t>
            </a:r>
          </a:p>
          <a:p>
            <a:pPr algn="l" rtl="0"/>
            <a:r>
              <a:rPr lang="en-US" dirty="0"/>
              <a:t>Created by Microsoft in 2013</a:t>
            </a:r>
          </a:p>
          <a:p>
            <a:pPr algn="l" rtl="0"/>
            <a:r>
              <a:rPr lang="en-US" dirty="0"/>
              <a:t>According to GitHub – one of the most popular programming language today</a:t>
            </a:r>
          </a:p>
          <a:p>
            <a:pPr algn="l" rtl="0"/>
            <a:r>
              <a:rPr lang="en-US" dirty="0"/>
              <a:t>Used by default in an Angular project</a:t>
            </a:r>
          </a:p>
          <a:p>
            <a:pPr algn="l" rtl="0"/>
            <a:r>
              <a:rPr lang="en-US" dirty="0"/>
              <a:t>Official website: </a:t>
            </a:r>
            <a:r>
              <a:rPr lang="en-US" dirty="0">
                <a:hlinkClick r:id="rId2"/>
              </a:rPr>
              <a:t>https://www.typescriptlang.org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15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2663" y="1115427"/>
            <a:ext cx="1075372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@Input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52663" y="1979027"/>
            <a:ext cx="11328400" cy="38163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rtl="0"/>
            <a:r>
              <a:rPr lang="en-US" dirty="0"/>
              <a:t>Enables to receive data from our parent component</a:t>
            </a:r>
          </a:p>
          <a:p>
            <a:pPr algn="l" rtl="0"/>
            <a:r>
              <a:rPr lang="en-US" dirty="0"/>
              <a:t>Syntax:</a:t>
            </a:r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r>
              <a:rPr lang="en-US" dirty="0"/>
              <a:t>Parent sends some-value: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EC1DF-0C91-4B0D-87D1-83AC4A8CE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017" y="3277682"/>
            <a:ext cx="3771900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F238DB-B743-4014-9640-8D0782B94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017" y="5062335"/>
            <a:ext cx="61626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2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36884" y="1103396"/>
            <a:ext cx="1075372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Lifecycle Hooks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36884" y="1966996"/>
            <a:ext cx="11328400" cy="38163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rtl="0"/>
            <a:r>
              <a:rPr lang="en-US" dirty="0"/>
              <a:t>Unique component methods</a:t>
            </a:r>
          </a:p>
          <a:p>
            <a:pPr algn="l" rtl="0"/>
            <a:r>
              <a:rPr lang="en-US" dirty="0"/>
              <a:t>Automatically invoked in specific times in the component’s lifecycle</a:t>
            </a:r>
          </a:p>
          <a:p>
            <a:pPr algn="l" rtl="0"/>
            <a:r>
              <a:rPr lang="en-US" dirty="0"/>
              <a:t>Each comes from an interface implemented by the component</a:t>
            </a:r>
          </a:p>
          <a:p>
            <a:pPr algn="l" rtl="0"/>
            <a:r>
              <a:rPr lang="en-US" dirty="0"/>
              <a:t>Most popular hooks:</a:t>
            </a:r>
          </a:p>
          <a:p>
            <a:pPr lvl="1" algn="l" rtl="0"/>
            <a:r>
              <a:rPr lang="en-US" dirty="0" err="1"/>
              <a:t>ngOnInit</a:t>
            </a:r>
            <a:r>
              <a:rPr lang="en-US" dirty="0"/>
              <a:t> – invoked once when the component is ready for use</a:t>
            </a:r>
          </a:p>
          <a:p>
            <a:pPr lvl="1" algn="l" rtl="0"/>
            <a:r>
              <a:rPr lang="en-US" dirty="0" err="1"/>
              <a:t>ngOnDestroy</a:t>
            </a:r>
            <a:r>
              <a:rPr lang="en-US" dirty="0"/>
              <a:t> – invoked once before the component is being destroyed</a:t>
            </a:r>
          </a:p>
          <a:p>
            <a:pPr algn="l" rtl="0"/>
            <a:r>
              <a:rPr lang="en-US" dirty="0"/>
              <a:t>Complete list:</a:t>
            </a:r>
          </a:p>
          <a:p>
            <a:pPr lvl="1" algn="l" rtl="0"/>
            <a:r>
              <a:rPr lang="en-US" dirty="0">
                <a:hlinkClick r:id="rId2"/>
              </a:rPr>
              <a:t>https://angular.io/guide/lifecycle-hooks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06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934954"/>
            <a:ext cx="1075372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798554"/>
            <a:ext cx="11328400" cy="38163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rtl="0"/>
            <a:r>
              <a:rPr lang="en-US" dirty="0"/>
              <a:t>A class containing some logic needed by components</a:t>
            </a:r>
          </a:p>
          <a:p>
            <a:pPr algn="l" rtl="0"/>
            <a:r>
              <a:rPr lang="en-US" dirty="0"/>
              <a:t>Does not contain any UI</a:t>
            </a:r>
          </a:p>
          <a:p>
            <a:pPr algn="l" rtl="0"/>
            <a:r>
              <a:rPr lang="en-US" dirty="0"/>
              <a:t>Syntax:</a:t>
            </a:r>
          </a:p>
          <a:p>
            <a:pPr algn="l" rtl="0"/>
            <a:endParaRPr lang="en-US" dirty="0"/>
          </a:p>
          <a:p>
            <a:pPr algn="l" rtl="0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76AC55-54A8-4648-AB67-1CCD4FB2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3567252"/>
            <a:ext cx="38576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4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8284" y="1079333"/>
            <a:ext cx="1075372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Dependency Injection (DI)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8284" y="1942933"/>
            <a:ext cx="11328400" cy="38163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rtl="0"/>
            <a:r>
              <a:rPr lang="en-US" dirty="0"/>
              <a:t>A popular design pattern</a:t>
            </a:r>
          </a:p>
          <a:p>
            <a:pPr algn="l" rtl="0"/>
            <a:r>
              <a:rPr lang="en-US" dirty="0"/>
              <a:t>Injects a desired service object into our class</a:t>
            </a:r>
          </a:p>
          <a:p>
            <a:pPr algn="l" rtl="0"/>
            <a:r>
              <a:rPr lang="en-US" dirty="0"/>
              <a:t>Syntax: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6C56DE-9ACE-4102-A399-A7ACB2F3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96" y="3736808"/>
            <a:ext cx="57816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4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8284" y="862765"/>
            <a:ext cx="1075372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8284" y="1726365"/>
            <a:ext cx="11328400" cy="381635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l" rtl="0"/>
            <a:r>
              <a:rPr lang="en-US" dirty="0"/>
              <a:t>A mechanism for displaying a component according the current route</a:t>
            </a:r>
          </a:p>
          <a:p>
            <a:pPr algn="l" rtl="0"/>
            <a:r>
              <a:rPr lang="en-US" dirty="0"/>
              <a:t>Route: the inner address of the current url:</a:t>
            </a:r>
          </a:p>
          <a:p>
            <a:pPr lvl="1" algn="l" rtl="0"/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http://www.our-site.com/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home</a:t>
            </a:r>
            <a:endParaRPr lang="en-US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lvl="1" algn="l" rtl="0"/>
            <a:r>
              <a:rPr lang="en-US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http://www.our-site.com/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products</a:t>
            </a:r>
            <a:endParaRPr lang="en-US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lvl="1" algn="l" rtl="0"/>
            <a:r>
              <a:rPr lang="en-US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http://www.our-site.com/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news/sport/football</a:t>
            </a:r>
            <a:endParaRPr lang="en-US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algn="l" rtl="0"/>
            <a:r>
              <a:rPr lang="en-US" dirty="0"/>
              <a:t>Defined in app-</a:t>
            </a:r>
            <a:r>
              <a:rPr lang="en-US" dirty="0" err="1"/>
              <a:t>routing.module.ts</a:t>
            </a:r>
            <a:endParaRPr lang="en-US" dirty="0"/>
          </a:p>
          <a:p>
            <a:pPr algn="l" rtl="0"/>
            <a:r>
              <a:rPr lang="en-US" dirty="0"/>
              <a:t>Can include default route</a:t>
            </a:r>
          </a:p>
          <a:p>
            <a:pPr algn="l" rtl="0"/>
            <a:r>
              <a:rPr lang="en-US" dirty="0"/>
              <a:t>Can include page-not-found route</a:t>
            </a:r>
          </a:p>
          <a:p>
            <a:pPr algn="l" rtl="0"/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&lt;router-outlet&gt;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element displays the routed component</a:t>
            </a:r>
          </a:p>
        </p:txBody>
      </p:sp>
    </p:spTree>
    <p:extLst>
      <p:ext uri="{BB962C8B-B14F-4D97-AF65-F5344CB8AC3E}">
        <p14:creationId xmlns:p14="http://schemas.microsoft.com/office/powerpoint/2010/main" val="344846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2505" y="934954"/>
            <a:ext cx="1075372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Model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2505" y="1798554"/>
            <a:ext cx="11328400" cy="38163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rtl="0"/>
            <a:r>
              <a:rPr lang="en-US" dirty="0"/>
              <a:t>A pure data class</a:t>
            </a:r>
          </a:p>
          <a:p>
            <a:pPr algn="l" rtl="0"/>
            <a:r>
              <a:rPr lang="en-US" dirty="0"/>
              <a:t>Holds some data, usually given from the server via AJAX</a:t>
            </a:r>
          </a:p>
          <a:p>
            <a:pPr algn="l" rtl="0"/>
            <a:r>
              <a:rPr lang="en-US" dirty="0" err="1"/>
              <a:t>PersonModel</a:t>
            </a:r>
            <a:r>
              <a:rPr lang="en-US" dirty="0"/>
              <a:t> / </a:t>
            </a:r>
            <a:r>
              <a:rPr lang="en-US" dirty="0" err="1"/>
              <a:t>CustomerModel</a:t>
            </a:r>
            <a:r>
              <a:rPr lang="en-US" dirty="0"/>
              <a:t> / </a:t>
            </a:r>
            <a:r>
              <a:rPr lang="en-US" dirty="0" err="1"/>
              <a:t>EmployeeModel</a:t>
            </a:r>
            <a:r>
              <a:rPr lang="en-US" dirty="0"/>
              <a:t> / …</a:t>
            </a:r>
          </a:p>
          <a:p>
            <a:pPr algn="l" rtl="0"/>
            <a:r>
              <a:rPr lang="en-US" dirty="0"/>
              <a:t>Can be created using an interface instead of a class</a:t>
            </a:r>
          </a:p>
          <a:p>
            <a:pPr algn="l" rtl="0"/>
            <a:r>
              <a:rPr lang="en-US" dirty="0"/>
              <a:t>Example: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3F588-D059-4385-8580-8AF25B925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837" y="4767030"/>
            <a:ext cx="36576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3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45168" y="1115428"/>
            <a:ext cx="1075372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Promise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45168" y="1979028"/>
            <a:ext cx="11328400" cy="38163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rtl="0"/>
            <a:r>
              <a:rPr lang="en-US" dirty="0"/>
              <a:t>JavaScript native object</a:t>
            </a:r>
          </a:p>
          <a:p>
            <a:pPr algn="l" rtl="0"/>
            <a:r>
              <a:rPr lang="en-US" dirty="0"/>
              <a:t>Designed to perform an asynchronous task</a:t>
            </a:r>
          </a:p>
          <a:p>
            <a:pPr algn="l" rtl="0"/>
            <a:r>
              <a:rPr lang="en-US" dirty="0"/>
              <a:t>Reports back one success or one error</a:t>
            </a:r>
          </a:p>
          <a:p>
            <a:pPr algn="l" rtl="0"/>
            <a:r>
              <a:rPr lang="en-US" dirty="0"/>
              <a:t>Can be run using JavaScript’s async-await syntax</a:t>
            </a:r>
          </a:p>
        </p:txBody>
      </p:sp>
    </p:spTree>
    <p:extLst>
      <p:ext uri="{BB962C8B-B14F-4D97-AF65-F5344CB8AC3E}">
        <p14:creationId xmlns:p14="http://schemas.microsoft.com/office/powerpoint/2010/main" val="118858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0789" y="1235743"/>
            <a:ext cx="1075372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Observable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0789" y="2099343"/>
            <a:ext cx="11328400" cy="38163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rtl="0"/>
            <a:r>
              <a:rPr lang="en-US" dirty="0"/>
              <a:t>Belongs to a library named “</a:t>
            </a:r>
            <a:r>
              <a:rPr lang="en-US" dirty="0" err="1"/>
              <a:t>rxjs</a:t>
            </a:r>
            <a:r>
              <a:rPr lang="en-US" dirty="0"/>
              <a:t>”</a:t>
            </a:r>
          </a:p>
          <a:p>
            <a:pPr algn="l" rtl="0"/>
            <a:r>
              <a:rPr lang="en-US" dirty="0"/>
              <a:t>Designed to perform an asynchronous task</a:t>
            </a:r>
          </a:p>
          <a:p>
            <a:pPr algn="l" rtl="0"/>
            <a:r>
              <a:rPr lang="en-US" dirty="0"/>
              <a:t>Reports back many successes or one error</a:t>
            </a:r>
          </a:p>
          <a:p>
            <a:pPr algn="l" rtl="0"/>
            <a:r>
              <a:rPr lang="en-US" dirty="0"/>
              <a:t>Comes with variety of operations on the reported data</a:t>
            </a:r>
          </a:p>
          <a:p>
            <a:pPr algn="l" rtl="0"/>
            <a:r>
              <a:rPr lang="en-US" dirty="0"/>
              <a:t>Can’t be run using JavaScript’s async-await syntax</a:t>
            </a:r>
          </a:p>
          <a:p>
            <a:pPr algn="l" rtl="0"/>
            <a:r>
              <a:rPr lang="en-US" dirty="0"/>
              <a:t>Can transfer itself to a Promise (when reporting only one success)</a:t>
            </a:r>
          </a:p>
        </p:txBody>
      </p:sp>
    </p:spTree>
    <p:extLst>
      <p:ext uri="{BB962C8B-B14F-4D97-AF65-F5344CB8AC3E}">
        <p14:creationId xmlns:p14="http://schemas.microsoft.com/office/powerpoint/2010/main" val="81021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4379" y="1043238"/>
            <a:ext cx="1075372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Web 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4379" y="1906838"/>
            <a:ext cx="11328400" cy="38163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rtl="0"/>
            <a:r>
              <a:rPr lang="en-US" dirty="0"/>
              <a:t>AJAX request to a Web Service, usually to a REST API</a:t>
            </a:r>
          </a:p>
          <a:p>
            <a:pPr algn="l" rtl="0"/>
            <a:r>
              <a:rPr lang="en-US" dirty="0"/>
              <a:t>Is done by </a:t>
            </a:r>
            <a:r>
              <a:rPr lang="en-US" dirty="0" err="1"/>
              <a:t>HttpClient</a:t>
            </a:r>
            <a:r>
              <a:rPr lang="en-US" dirty="0"/>
              <a:t> service which resides in </a:t>
            </a:r>
            <a:r>
              <a:rPr lang="en-US" dirty="0" err="1"/>
              <a:t>HttpClientModule</a:t>
            </a:r>
            <a:endParaRPr lang="en-US" dirty="0"/>
          </a:p>
          <a:p>
            <a:pPr algn="l" rtl="0"/>
            <a:r>
              <a:rPr lang="en-US" dirty="0"/>
              <a:t>Contains all REST API methods (get/post/put/patch/delete)</a:t>
            </a:r>
          </a:p>
          <a:p>
            <a:pPr algn="l" rtl="0"/>
            <a:r>
              <a:rPr lang="en-US" dirty="0"/>
              <a:t>Each method returns an Observable performing the AJAX request</a:t>
            </a:r>
          </a:p>
        </p:txBody>
      </p:sp>
    </p:spTree>
    <p:extLst>
      <p:ext uri="{BB962C8B-B14F-4D97-AF65-F5344CB8AC3E}">
        <p14:creationId xmlns:p14="http://schemas.microsoft.com/office/powerpoint/2010/main" val="295497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6410" y="778543"/>
            <a:ext cx="1075372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6410" y="1642143"/>
            <a:ext cx="11328400" cy="38163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rtl="0"/>
            <a:r>
              <a:rPr lang="en-US" dirty="0"/>
              <a:t>Can be bind to any model via Two-Way Binding: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2966A-1AB9-4BE2-833D-EAD152020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797" y="2659713"/>
            <a:ext cx="67532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6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6410" y="1247775"/>
            <a:ext cx="1075372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Why TypeScript?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61341F-21A6-4B2C-859E-828B33819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48" y="2811379"/>
            <a:ext cx="4486275" cy="1038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8030DC-22C4-421A-BA1C-DEAB2D3E02E7}"/>
              </a:ext>
            </a:extLst>
          </p:cNvPr>
          <p:cNvSpPr txBox="1"/>
          <p:nvPr/>
        </p:nvSpPr>
        <p:spPr>
          <a:xfrm>
            <a:off x="2135153" y="2075533"/>
            <a:ext cx="1624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JavaScript</a:t>
            </a:r>
            <a:endParaRPr lang="en-IL" sz="2400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4F4A5-6306-4F00-ABE1-84C01E1A54FF}"/>
              </a:ext>
            </a:extLst>
          </p:cNvPr>
          <p:cNvSpPr txBox="1"/>
          <p:nvPr/>
        </p:nvSpPr>
        <p:spPr>
          <a:xfrm>
            <a:off x="8538653" y="2077793"/>
            <a:ext cx="1704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TypeScript</a:t>
            </a:r>
            <a:endParaRPr lang="en-IL" sz="2400" u="sng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CDEC4C-1725-49C1-AE98-B13FE6DD4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623" y="2811378"/>
            <a:ext cx="4524375" cy="103822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2E85501-EB9B-48DF-BCC0-FCDA63D0490B}"/>
              </a:ext>
            </a:extLst>
          </p:cNvPr>
          <p:cNvGrpSpPr/>
          <p:nvPr/>
        </p:nvGrpSpPr>
        <p:grpSpPr>
          <a:xfrm>
            <a:off x="609233" y="5707634"/>
            <a:ext cx="4270486" cy="523220"/>
            <a:chOff x="404697" y="5106055"/>
            <a:chExt cx="4270486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3BBB90-25C3-4F03-A89D-295D56CBD87E}"/>
                </a:ext>
              </a:extLst>
            </p:cNvPr>
            <p:cNvSpPr txBox="1"/>
            <p:nvPr/>
          </p:nvSpPr>
          <p:spPr>
            <a:xfrm>
              <a:off x="644656" y="5106055"/>
              <a:ext cx="40305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ym typeface="Wingdings" panose="05000000000000000000" pitchFamily="2" charset="2"/>
                </a:rPr>
                <a:t>JavaScript has no compiler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0D070D-A6DA-4A2A-9B99-004499549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697" y="5265511"/>
              <a:ext cx="239959" cy="24240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F54EDE2-6C3C-4875-B09E-6C535C387812}"/>
              </a:ext>
            </a:extLst>
          </p:cNvPr>
          <p:cNvGrpSpPr/>
          <p:nvPr/>
        </p:nvGrpSpPr>
        <p:grpSpPr>
          <a:xfrm>
            <a:off x="7027523" y="5707634"/>
            <a:ext cx="4207254" cy="523220"/>
            <a:chOff x="6822987" y="5106055"/>
            <a:chExt cx="4207254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2140DD-9C1A-4354-A816-7DACD8D8FF34}"/>
                </a:ext>
              </a:extLst>
            </p:cNvPr>
            <p:cNvSpPr txBox="1"/>
            <p:nvPr/>
          </p:nvSpPr>
          <p:spPr>
            <a:xfrm>
              <a:off x="7126608" y="5106055"/>
              <a:ext cx="39036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ym typeface="Wingdings" panose="05000000000000000000" pitchFamily="2" charset="2"/>
                </a:rPr>
                <a:t>TypeScript has a compiler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5D42C78-2F9C-4D47-96A7-428FBA66C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22987" y="5265511"/>
              <a:ext cx="303621" cy="24240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319FCAC-6091-433D-B9B5-36C3DFEEB421}"/>
              </a:ext>
            </a:extLst>
          </p:cNvPr>
          <p:cNvGrpSpPr/>
          <p:nvPr/>
        </p:nvGrpSpPr>
        <p:grpSpPr>
          <a:xfrm>
            <a:off x="571248" y="4163929"/>
            <a:ext cx="3605454" cy="967315"/>
            <a:chOff x="366712" y="3562350"/>
            <a:chExt cx="3605454" cy="9673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04497C-1ADA-4945-B22C-FDB9B639BA53}"/>
                </a:ext>
              </a:extLst>
            </p:cNvPr>
            <p:cNvSpPr txBox="1"/>
            <p:nvPr/>
          </p:nvSpPr>
          <p:spPr>
            <a:xfrm>
              <a:off x="366712" y="3562350"/>
              <a:ext cx="1619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Runtime Error: </a:t>
              </a:r>
              <a:endParaRPr lang="en-IL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4E4C49A-50B0-4D66-B625-0233595F0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371" y="3948559"/>
              <a:ext cx="3543795" cy="581106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6D47E0-7F3B-469D-A770-0D103EEEEA38}"/>
              </a:ext>
            </a:extLst>
          </p:cNvPr>
          <p:cNvGrpSpPr/>
          <p:nvPr/>
        </p:nvGrpSpPr>
        <p:grpSpPr>
          <a:xfrm>
            <a:off x="7000623" y="4163929"/>
            <a:ext cx="2941550" cy="1119362"/>
            <a:chOff x="6796087" y="3562350"/>
            <a:chExt cx="2941550" cy="111936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C2A2BF-F1E9-438F-A9B3-6CBE4C3B5FF3}"/>
                </a:ext>
              </a:extLst>
            </p:cNvPr>
            <p:cNvSpPr txBox="1"/>
            <p:nvPr/>
          </p:nvSpPr>
          <p:spPr>
            <a:xfrm>
              <a:off x="6796087" y="3562350"/>
              <a:ext cx="1962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Compilation Error: </a:t>
              </a:r>
              <a:endParaRPr lang="en-IL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AA819FD-9A41-4A19-A1A2-B5A76F778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22987" y="3929237"/>
              <a:ext cx="2914650" cy="752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803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4221" y="766512"/>
            <a:ext cx="1075372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4221" y="1630112"/>
            <a:ext cx="11328400" cy="38163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rtl="0"/>
            <a:r>
              <a:rPr lang="en-US" dirty="0"/>
              <a:t>Can be validated using validation attribute: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9BF30-C4B9-4662-AF8E-9E5E3B54B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96" y="2337878"/>
            <a:ext cx="102298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6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0B9A2B-0C37-4BDB-8D08-91372A189B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25" y="1790700"/>
            <a:ext cx="4629150" cy="4629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9012A9-DF5C-481A-893D-659E11C7AB6F}"/>
              </a:ext>
            </a:extLst>
          </p:cNvPr>
          <p:cNvSpPr txBox="1"/>
          <p:nvPr/>
        </p:nvSpPr>
        <p:spPr>
          <a:xfrm>
            <a:off x="810126" y="1139992"/>
            <a:ext cx="1709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Thanks,</a:t>
            </a:r>
            <a:endParaRPr lang="en-IL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542793-746F-4106-A98F-E41FE3BC6E9D}"/>
              </a:ext>
            </a:extLst>
          </p:cNvPr>
          <p:cNvSpPr txBox="1"/>
          <p:nvPr/>
        </p:nvSpPr>
        <p:spPr>
          <a:xfrm rot="20415376">
            <a:off x="4477489" y="2163383"/>
            <a:ext cx="1224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Good</a:t>
            </a:r>
            <a:endParaRPr lang="en-IL" sz="2800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BBBF98-ABC5-44E8-90E5-A81C82B182A8}"/>
              </a:ext>
            </a:extLst>
          </p:cNvPr>
          <p:cNvSpPr txBox="1"/>
          <p:nvPr/>
        </p:nvSpPr>
        <p:spPr>
          <a:xfrm rot="1183245">
            <a:off x="6697296" y="2241805"/>
            <a:ext cx="1224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Luck!</a:t>
            </a:r>
            <a:endParaRPr lang="en-IL" sz="28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E386A-FFC2-485A-A7BD-441BC6704F83}"/>
              </a:ext>
            </a:extLst>
          </p:cNvPr>
          <p:cNvSpPr txBox="1"/>
          <p:nvPr/>
        </p:nvSpPr>
        <p:spPr>
          <a:xfrm>
            <a:off x="3010209" y="1559867"/>
            <a:ext cx="118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and...</a:t>
            </a:r>
            <a:endParaRPr lang="en-IL" sz="2000" dirty="0"/>
          </a:p>
        </p:txBody>
      </p:sp>
    </p:spTree>
    <p:extLst>
      <p:ext uri="{BB962C8B-B14F-4D97-AF65-F5344CB8AC3E}">
        <p14:creationId xmlns:p14="http://schemas.microsoft.com/office/powerpoint/2010/main" val="260418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4221" y="1271838"/>
            <a:ext cx="1075372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Why TypeScript?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8030DC-22C4-421A-BA1C-DEAB2D3E02E7}"/>
              </a:ext>
            </a:extLst>
          </p:cNvPr>
          <p:cNvSpPr txBox="1"/>
          <p:nvPr/>
        </p:nvSpPr>
        <p:spPr>
          <a:xfrm>
            <a:off x="2038901" y="1967248"/>
            <a:ext cx="1624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JavaScript</a:t>
            </a:r>
            <a:endParaRPr lang="en-IL" sz="2400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4F4A5-6306-4F00-ABE1-84C01E1A54FF}"/>
              </a:ext>
            </a:extLst>
          </p:cNvPr>
          <p:cNvSpPr txBox="1"/>
          <p:nvPr/>
        </p:nvSpPr>
        <p:spPr>
          <a:xfrm>
            <a:off x="8442401" y="1969508"/>
            <a:ext cx="1704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TypeScript</a:t>
            </a:r>
            <a:endParaRPr lang="en-IL" sz="2400" u="sng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07E95DA-3C3A-439F-A625-E896361A953D}"/>
              </a:ext>
            </a:extLst>
          </p:cNvPr>
          <p:cNvGrpSpPr/>
          <p:nvPr/>
        </p:nvGrpSpPr>
        <p:grpSpPr>
          <a:xfrm>
            <a:off x="512981" y="5494574"/>
            <a:ext cx="5108984" cy="523220"/>
            <a:chOff x="404697" y="5001280"/>
            <a:chExt cx="5108984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3BBB90-25C3-4F03-A89D-295D56CBD87E}"/>
                </a:ext>
              </a:extLst>
            </p:cNvPr>
            <p:cNvSpPr txBox="1"/>
            <p:nvPr/>
          </p:nvSpPr>
          <p:spPr>
            <a:xfrm>
              <a:off x="644656" y="5001280"/>
              <a:ext cx="48690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ym typeface="Wingdings" panose="05000000000000000000" pitchFamily="2" charset="2"/>
                </a:rPr>
                <a:t>JavaScript is not Strongly Typed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0D070D-A6DA-4A2A-9B99-004499549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697" y="5160736"/>
              <a:ext cx="239959" cy="242407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B7029C6-B8C4-4FD0-ADA1-21F7E5AD28A4}"/>
              </a:ext>
            </a:extLst>
          </p:cNvPr>
          <p:cNvGrpSpPr/>
          <p:nvPr/>
        </p:nvGrpSpPr>
        <p:grpSpPr>
          <a:xfrm>
            <a:off x="6931271" y="5494574"/>
            <a:ext cx="4672253" cy="523220"/>
            <a:chOff x="6822987" y="5001280"/>
            <a:chExt cx="4672253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2140DD-9C1A-4354-A816-7DACD8D8FF34}"/>
                </a:ext>
              </a:extLst>
            </p:cNvPr>
            <p:cNvSpPr txBox="1"/>
            <p:nvPr/>
          </p:nvSpPr>
          <p:spPr>
            <a:xfrm>
              <a:off x="7126608" y="5001280"/>
              <a:ext cx="43686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ym typeface="Wingdings" panose="05000000000000000000" pitchFamily="2" charset="2"/>
                </a:rPr>
                <a:t>TypeScript is Strongly Typed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5D42C78-2F9C-4D47-96A7-428FBA66C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22987" y="5160736"/>
              <a:ext cx="303621" cy="242407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CEF49EC-29C1-4D4C-8ECB-A786A039F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55" y="2801463"/>
            <a:ext cx="1190791" cy="438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7616D1-88F9-4131-937E-28025A137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31" y="3784154"/>
            <a:ext cx="1943371" cy="3905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680925-36FC-4FAA-87D4-A3073E9D7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655" y="3318984"/>
            <a:ext cx="1305107" cy="3810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C82899-259B-48F2-9CAC-AE627DE11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867" y="2801463"/>
            <a:ext cx="2229161" cy="4286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ACCFE07-FBAC-43AD-B221-85D13E11D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4867" y="3318984"/>
            <a:ext cx="1305107" cy="3810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78D49E3-8585-4324-A8FF-4CD3451C27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4867" y="3719087"/>
            <a:ext cx="1933845" cy="40963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817BF7-EC13-4200-A519-A8E1B2F99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4311" y="4363908"/>
            <a:ext cx="51435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0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9911" y="1050102"/>
            <a:ext cx="1075372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Why TypeScript?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8030DC-22C4-421A-BA1C-DEAB2D3E02E7}"/>
              </a:ext>
            </a:extLst>
          </p:cNvPr>
          <p:cNvSpPr txBox="1"/>
          <p:nvPr/>
        </p:nvSpPr>
        <p:spPr>
          <a:xfrm>
            <a:off x="2043960" y="2376322"/>
            <a:ext cx="1624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JavaScript</a:t>
            </a:r>
            <a:endParaRPr lang="en-IL" sz="2400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4F4A5-6306-4F00-ABE1-84C01E1A54FF}"/>
              </a:ext>
            </a:extLst>
          </p:cNvPr>
          <p:cNvSpPr txBox="1"/>
          <p:nvPr/>
        </p:nvSpPr>
        <p:spPr>
          <a:xfrm>
            <a:off x="8447460" y="2378582"/>
            <a:ext cx="1704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TypeScript</a:t>
            </a:r>
            <a:endParaRPr lang="en-IL" sz="2400" u="sng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2E85501-EB9B-48DF-BCC0-FCDA63D0490B}"/>
              </a:ext>
            </a:extLst>
          </p:cNvPr>
          <p:cNvGrpSpPr/>
          <p:nvPr/>
        </p:nvGrpSpPr>
        <p:grpSpPr>
          <a:xfrm>
            <a:off x="441840" y="6008423"/>
            <a:ext cx="5903689" cy="523220"/>
            <a:chOff x="404697" y="5106055"/>
            <a:chExt cx="5903689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3BBB90-25C3-4F03-A89D-295D56CBD87E}"/>
                </a:ext>
              </a:extLst>
            </p:cNvPr>
            <p:cNvSpPr txBox="1"/>
            <p:nvPr/>
          </p:nvSpPr>
          <p:spPr>
            <a:xfrm>
              <a:off x="644656" y="5106055"/>
              <a:ext cx="5663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ym typeface="Wingdings" panose="05000000000000000000" pitchFamily="2" charset="2"/>
                </a:rPr>
                <a:t>JavaScript has a poor IntelliSense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0D070D-A6DA-4A2A-9B99-004499549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697" y="5265511"/>
              <a:ext cx="239959" cy="24240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F54EDE2-6C3C-4875-B09E-6C535C387812}"/>
              </a:ext>
            </a:extLst>
          </p:cNvPr>
          <p:cNvGrpSpPr/>
          <p:nvPr/>
        </p:nvGrpSpPr>
        <p:grpSpPr>
          <a:xfrm>
            <a:off x="6707730" y="6008423"/>
            <a:ext cx="5484270" cy="523220"/>
            <a:chOff x="6822987" y="5106055"/>
            <a:chExt cx="5484270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2140DD-9C1A-4354-A816-7DACD8D8FF34}"/>
                </a:ext>
              </a:extLst>
            </p:cNvPr>
            <p:cNvSpPr txBox="1"/>
            <p:nvPr/>
          </p:nvSpPr>
          <p:spPr>
            <a:xfrm>
              <a:off x="7126608" y="5106055"/>
              <a:ext cx="51806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ym typeface="Wingdings" panose="05000000000000000000" pitchFamily="2" charset="2"/>
                </a:rPr>
                <a:t>TypeScript has full IntelliSense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5D42C78-2F9C-4D47-96A7-428FBA66C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22987" y="5265511"/>
              <a:ext cx="303621" cy="242407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CF09292-CB7C-41C1-BB10-3714F601D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568" y="3112166"/>
            <a:ext cx="5429250" cy="18573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F64FB6-CBD2-4FCE-8AA0-DEF72E4C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368" y="3112166"/>
            <a:ext cx="38671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2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5493" y="586038"/>
            <a:ext cx="1075372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en-US" sz="3600" b="1" dirty="0">
                <a:solidFill>
                  <a:srgbClr val="C00000"/>
                </a:solidFill>
                <a:cs typeface="+mn-cs"/>
              </a:rPr>
              <a:t>Why TypeScript?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8030DC-22C4-421A-BA1C-DEAB2D3E02E7}"/>
              </a:ext>
            </a:extLst>
          </p:cNvPr>
          <p:cNvSpPr txBox="1"/>
          <p:nvPr/>
        </p:nvSpPr>
        <p:spPr>
          <a:xfrm>
            <a:off x="2036110" y="1526592"/>
            <a:ext cx="1624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JavaScript</a:t>
            </a:r>
            <a:endParaRPr lang="en-IL" sz="2800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4F4A5-6306-4F00-ABE1-84C01E1A54FF}"/>
              </a:ext>
            </a:extLst>
          </p:cNvPr>
          <p:cNvSpPr txBox="1"/>
          <p:nvPr/>
        </p:nvSpPr>
        <p:spPr>
          <a:xfrm>
            <a:off x="8439610" y="1528852"/>
            <a:ext cx="1704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TypeScript</a:t>
            </a:r>
            <a:endParaRPr lang="en-IL" sz="2400" u="sng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039C6E-F6B5-413D-A62F-054A83FDCAA5}"/>
              </a:ext>
            </a:extLst>
          </p:cNvPr>
          <p:cNvGrpSpPr/>
          <p:nvPr/>
        </p:nvGrpSpPr>
        <p:grpSpPr>
          <a:xfrm>
            <a:off x="510190" y="5644468"/>
            <a:ext cx="5220938" cy="523220"/>
            <a:chOff x="404697" y="5391805"/>
            <a:chExt cx="5220938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3BBB90-25C3-4F03-A89D-295D56CBD87E}"/>
                </a:ext>
              </a:extLst>
            </p:cNvPr>
            <p:cNvSpPr txBox="1"/>
            <p:nvPr/>
          </p:nvSpPr>
          <p:spPr>
            <a:xfrm>
              <a:off x="644656" y="5391805"/>
              <a:ext cx="49809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ym typeface="Wingdings" panose="05000000000000000000" pitchFamily="2" charset="2"/>
                </a:rPr>
                <a:t>JavaScript has a poor OOP syntax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0D070D-A6DA-4A2A-9B99-004499549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697" y="5551261"/>
              <a:ext cx="239959" cy="24240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4337EB9-F5BC-4789-8E77-47EA767BA129}"/>
              </a:ext>
            </a:extLst>
          </p:cNvPr>
          <p:cNvGrpSpPr/>
          <p:nvPr/>
        </p:nvGrpSpPr>
        <p:grpSpPr>
          <a:xfrm>
            <a:off x="6505690" y="5644468"/>
            <a:ext cx="5133661" cy="523220"/>
            <a:chOff x="6400197" y="5391805"/>
            <a:chExt cx="5133661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2140DD-9C1A-4354-A816-7DACD8D8FF34}"/>
                </a:ext>
              </a:extLst>
            </p:cNvPr>
            <p:cNvSpPr txBox="1"/>
            <p:nvPr/>
          </p:nvSpPr>
          <p:spPr>
            <a:xfrm>
              <a:off x="6703818" y="5391805"/>
              <a:ext cx="48300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ym typeface="Wingdings" panose="05000000000000000000" pitchFamily="2" charset="2"/>
                </a:rPr>
                <a:t>TypeScript has a full OOP syntax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5D42C78-2F9C-4D47-96A7-428FBA66C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00197" y="5551261"/>
              <a:ext cx="303621" cy="24240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9F622C61-ED49-481F-B194-8926157B5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275" y="2034791"/>
            <a:ext cx="5800725" cy="35623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5BAC7AB-49DD-489F-891A-F84E600D6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49" y="2034791"/>
            <a:ext cx="4019550" cy="19431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D99AB76-699F-45CB-9063-E11B4DAC3AB2}"/>
              </a:ext>
            </a:extLst>
          </p:cNvPr>
          <p:cNvSpPr txBox="1"/>
          <p:nvPr/>
        </p:nvSpPr>
        <p:spPr>
          <a:xfrm>
            <a:off x="515854" y="4045783"/>
            <a:ext cx="30405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public? / protected? / private?</a:t>
            </a:r>
          </a:p>
          <a:p>
            <a:r>
              <a:rPr lang="en-US" dirty="0"/>
              <a:t>abstract?</a:t>
            </a:r>
          </a:p>
          <a:p>
            <a:r>
              <a:rPr lang="en-US" dirty="0"/>
              <a:t>interface?</a:t>
            </a:r>
          </a:p>
          <a:p>
            <a:r>
              <a:rPr lang="en-US" dirty="0"/>
              <a:t>generics?</a:t>
            </a:r>
          </a:p>
          <a:p>
            <a:r>
              <a:rPr lang="en-US" dirty="0"/>
              <a:t>…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57879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2" grpId="0"/>
      <p:bldP spid="3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C0C87F-E663-438A-A656-BCB7FF1B2D0F}"/>
              </a:ext>
            </a:extLst>
          </p:cNvPr>
          <p:cNvSpPr txBox="1">
            <a:spLocks/>
          </p:cNvSpPr>
          <p:nvPr/>
        </p:nvSpPr>
        <p:spPr>
          <a:xfrm>
            <a:off x="-1" y="565195"/>
            <a:ext cx="12192000" cy="8007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rgbClr val="C00000"/>
                </a:solidFill>
                <a:latin typeface="+mj-lt"/>
                <a:ea typeface="+mj-ea"/>
              </a:defRPr>
            </a:lvl1pPr>
          </a:lstStyle>
          <a:p>
            <a:r>
              <a:rPr lang="en-US" dirty="0"/>
              <a:t>MPA vs. SPA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256146-0AC5-4E02-8BA7-17B30E970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310" y="1365930"/>
            <a:ext cx="8497139" cy="508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2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295678B-A5DF-495A-BE7E-913C9832A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263" y="4515996"/>
            <a:ext cx="1714500" cy="1352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F215D6-12D4-4BBA-8AEC-E8242BEDF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4" y="2793206"/>
            <a:ext cx="2228209" cy="16525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676ACE-A37F-4EEA-8B38-0C7BBEECDFBB}"/>
              </a:ext>
            </a:extLst>
          </p:cNvPr>
          <p:cNvSpPr txBox="1"/>
          <p:nvPr/>
        </p:nvSpPr>
        <p:spPr>
          <a:xfrm>
            <a:off x="104776" y="1109484"/>
            <a:ext cx="1695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Frontend</a:t>
            </a:r>
            <a:endParaRPr lang="en-IL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40554B-56A1-4243-87A2-826402311A14}"/>
              </a:ext>
            </a:extLst>
          </p:cNvPr>
          <p:cNvSpPr txBox="1"/>
          <p:nvPr/>
        </p:nvSpPr>
        <p:spPr>
          <a:xfrm>
            <a:off x="10687050" y="1109484"/>
            <a:ext cx="1400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Backend</a:t>
            </a:r>
            <a:endParaRPr lang="en-IL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892946-1DA4-44AF-A4F6-5740EB55C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756" y="3056585"/>
            <a:ext cx="1590675" cy="9048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CC4194-9E5F-428D-9F52-812E94963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232" y="3032772"/>
            <a:ext cx="1609725" cy="952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2ED1D7-20AB-4CE8-A4B8-1B0A20B1E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0705" y="3032772"/>
            <a:ext cx="1628775" cy="96202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C3B1ED-3333-4EA5-AB74-F30F01E071B7}"/>
              </a:ext>
            </a:extLst>
          </p:cNvPr>
          <p:cNvCxnSpPr>
            <a:cxnSpLocks/>
          </p:cNvCxnSpPr>
          <p:nvPr/>
        </p:nvCxnSpPr>
        <p:spPr>
          <a:xfrm flipV="1">
            <a:off x="3390900" y="1838325"/>
            <a:ext cx="3924300" cy="145732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E73F9D9-840C-4446-B9C0-9D56ACA2D161}"/>
              </a:ext>
            </a:extLst>
          </p:cNvPr>
          <p:cNvCxnSpPr>
            <a:cxnSpLocks/>
          </p:cNvCxnSpPr>
          <p:nvPr/>
        </p:nvCxnSpPr>
        <p:spPr>
          <a:xfrm flipV="1">
            <a:off x="3390900" y="3459956"/>
            <a:ext cx="3924300" cy="2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7466A14-D45F-4DF6-B5B5-228C23EC7415}"/>
              </a:ext>
            </a:extLst>
          </p:cNvPr>
          <p:cNvCxnSpPr>
            <a:cxnSpLocks/>
          </p:cNvCxnSpPr>
          <p:nvPr/>
        </p:nvCxnSpPr>
        <p:spPr>
          <a:xfrm>
            <a:off x="3423917" y="3712257"/>
            <a:ext cx="3924300" cy="145732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9D14E3-BCE4-44E4-A341-75AF28DC58CA}"/>
              </a:ext>
            </a:extLst>
          </p:cNvPr>
          <p:cNvCxnSpPr>
            <a:cxnSpLocks/>
          </p:cNvCxnSpPr>
          <p:nvPr/>
        </p:nvCxnSpPr>
        <p:spPr>
          <a:xfrm flipV="1">
            <a:off x="9239250" y="3854389"/>
            <a:ext cx="1533525" cy="1457322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CCDC22E-9264-453F-809F-686EBF833F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7174" y="4931567"/>
            <a:ext cx="828675" cy="828675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EC6D11-2383-4C16-972B-3BA5A61E2DC8}"/>
              </a:ext>
            </a:extLst>
          </p:cNvPr>
          <p:cNvCxnSpPr>
            <a:cxnSpLocks/>
          </p:cNvCxnSpPr>
          <p:nvPr/>
        </p:nvCxnSpPr>
        <p:spPr>
          <a:xfrm flipH="1">
            <a:off x="9239250" y="3961460"/>
            <a:ext cx="1533525" cy="1464551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DFEDBA0B-F7C9-4A80-A281-0D48F36D03A1}"/>
              </a:ext>
            </a:extLst>
          </p:cNvPr>
          <p:cNvSpPr txBox="1">
            <a:spLocks/>
          </p:cNvSpPr>
          <p:nvPr/>
        </p:nvSpPr>
        <p:spPr>
          <a:xfrm>
            <a:off x="-804863" y="480003"/>
            <a:ext cx="12192000" cy="5759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C00000"/>
                </a:solidFill>
                <a:cs typeface="+mn-cs"/>
              </a:rPr>
              <a:t>Multi Page Application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8E3EB2-8CFB-4E31-9AE6-4EE3CB532C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5686" y="1017173"/>
            <a:ext cx="1771650" cy="1352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DCB114-AC19-4A30-A01E-D557BAAF61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5211" y="2747962"/>
            <a:ext cx="1752600" cy="13620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01ADD0-ACCE-44B4-B06F-EFAAA80A4B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44850" y="2900361"/>
            <a:ext cx="1133475" cy="143827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9D2310D-507F-4B33-80F2-C379200A1A8E}"/>
              </a:ext>
            </a:extLst>
          </p:cNvPr>
          <p:cNvGrpSpPr/>
          <p:nvPr/>
        </p:nvGrpSpPr>
        <p:grpSpPr>
          <a:xfrm>
            <a:off x="3390900" y="2002631"/>
            <a:ext cx="3924300" cy="1457325"/>
            <a:chOff x="3390900" y="2002631"/>
            <a:chExt cx="3924300" cy="1457325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DE34626-872B-4CA0-B347-AA0BBBA297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0900" y="2002631"/>
              <a:ext cx="3924300" cy="145732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E2036D-0DF6-4776-8F76-07C26233BD38}"/>
                </a:ext>
              </a:extLst>
            </p:cNvPr>
            <p:cNvSpPr txBox="1"/>
            <p:nvPr/>
          </p:nvSpPr>
          <p:spPr>
            <a:xfrm rot="20361700">
              <a:off x="6485795" y="2215834"/>
              <a:ext cx="5336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Page</a:t>
              </a:r>
              <a:endParaRPr lang="en-IL" sz="14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5725562-0611-4E27-96E3-55C5DD10C969}"/>
              </a:ext>
            </a:extLst>
          </p:cNvPr>
          <p:cNvGrpSpPr/>
          <p:nvPr/>
        </p:nvGrpSpPr>
        <p:grpSpPr>
          <a:xfrm>
            <a:off x="3414393" y="3854389"/>
            <a:ext cx="3924300" cy="1540148"/>
            <a:chOff x="3414393" y="3854389"/>
            <a:chExt cx="3924300" cy="1540148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40D8A9C-1CC5-4323-9CE6-19D2EE3ACA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14393" y="3854389"/>
              <a:ext cx="3924300" cy="145732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4059CCB-C55E-4B8A-8AA1-05BA30CB1CCF}"/>
                </a:ext>
              </a:extLst>
            </p:cNvPr>
            <p:cNvSpPr txBox="1"/>
            <p:nvPr/>
          </p:nvSpPr>
          <p:spPr>
            <a:xfrm rot="1176025">
              <a:off x="6418982" y="5086760"/>
              <a:ext cx="5336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Page</a:t>
              </a:r>
              <a:endParaRPr lang="en-IL" sz="14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43FF105-EB24-4A61-BBB7-648ED2612B93}"/>
              </a:ext>
            </a:extLst>
          </p:cNvPr>
          <p:cNvGrpSpPr/>
          <p:nvPr/>
        </p:nvGrpSpPr>
        <p:grpSpPr>
          <a:xfrm>
            <a:off x="3387879" y="3586105"/>
            <a:ext cx="3927321" cy="307777"/>
            <a:chOff x="3387879" y="3586105"/>
            <a:chExt cx="3927321" cy="307777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9D4A97F-7C81-47CB-90DA-DD265BD86F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7879" y="3586107"/>
              <a:ext cx="3927321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1E66ECF-33F9-4701-A3CB-000BC24DD7F9}"/>
                </a:ext>
              </a:extLst>
            </p:cNvPr>
            <p:cNvSpPr txBox="1"/>
            <p:nvPr/>
          </p:nvSpPr>
          <p:spPr>
            <a:xfrm>
              <a:off x="6485795" y="3586105"/>
              <a:ext cx="5336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Page</a:t>
              </a:r>
              <a:endParaRPr lang="en-IL" sz="1400" dirty="0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683DFB9D-671C-4459-B455-B79A7E87ED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168" y="3056902"/>
            <a:ext cx="889054" cy="85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0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2" grpId="0"/>
    </p:bldLst>
  </p:timing>
</p:sld>
</file>

<file path=ppt/theme/theme1.xml><?xml version="1.0" encoding="utf-8"?>
<a:theme xmlns:a="http://schemas.openxmlformats.org/drawingml/2006/main" name="Oracle2020">
  <a:themeElements>
    <a:clrScheme name="ערכת נושא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ערכת נושא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ערכת נושא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acle2020" id="{6CEFB044-0CB6-4D48-BB12-F4217F0A473B}" vid="{D789C236-3007-4CC0-B3EC-67D3312B37A4}"/>
    </a:ext>
  </a:extLst>
</a:theme>
</file>

<file path=ppt/theme/theme2.xml><?xml version="1.0" encoding="utf-8"?>
<a:theme xmlns:a="http://schemas.openxmlformats.org/drawingml/2006/main" name="1_Dev E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v Eng" id="{2854AF94-E3F2-4031-9313-090AA8AE0D6F}" vid="{1F9EDDC4-A1EF-4CB8-B721-1BE295C4EF37}"/>
    </a:ext>
  </a:extLst>
</a:theme>
</file>

<file path=ppt/theme/theme3.xml><?xml version="1.0" encoding="utf-8"?>
<a:theme xmlns:a="http://schemas.openxmlformats.org/drawingml/2006/main" name="MS22 E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22 ENG" id="{E1303E5C-0845-4ADF-9854-74672C2A69C9}" vid="{69517291-B30F-4CA4-B22B-AC72CD7DAE96}"/>
    </a:ext>
  </a:extLst>
</a:theme>
</file>

<file path=ppt/theme/theme4.xml><?xml version="1.0" encoding="utf-8"?>
<a:theme xmlns:a="http://schemas.openxmlformats.org/drawingml/2006/main" name="Oracle EN">
  <a:themeElements>
    <a:clrScheme name="ערכת נושא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ערכת נושא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ערכת נושא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acle EN" id="{0FEB86E4-8798-4EB1-A324-F14CB9CF5DCA}" vid="{8DB8E923-D63E-42F6-95B5-9B3B0202DAA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4818</TotalTime>
  <Words>1032</Words>
  <Application>Microsoft Office PowerPoint</Application>
  <PresentationFormat>Widescreen</PresentationFormat>
  <Paragraphs>236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Arial</vt:lpstr>
      <vt:lpstr>Assistant</vt:lpstr>
      <vt:lpstr>Calibri</vt:lpstr>
      <vt:lpstr>Calibri Light</vt:lpstr>
      <vt:lpstr>Consolas</vt:lpstr>
      <vt:lpstr>Open Sans</vt:lpstr>
      <vt:lpstr>Times New Roman</vt:lpstr>
      <vt:lpstr>Wingdings</vt:lpstr>
      <vt:lpstr>Oracle2020</vt:lpstr>
      <vt:lpstr>1_Dev Eng</vt:lpstr>
      <vt:lpstr>MS22 ENG</vt:lpstr>
      <vt:lpstr>Oracle EN</vt:lpstr>
      <vt:lpstr>PowerPoint Presentation</vt:lpstr>
      <vt:lpstr>PowerPoint Presentation</vt:lpstr>
      <vt:lpstr>What is TypeScript?</vt:lpstr>
      <vt:lpstr>Why TypeScript?</vt:lpstr>
      <vt:lpstr>Why TypeScript?</vt:lpstr>
      <vt:lpstr>Why TypeScript?</vt:lpstr>
      <vt:lpstr>Why TypeScript?</vt:lpstr>
      <vt:lpstr>PowerPoint Presentation</vt:lpstr>
      <vt:lpstr>PowerPoint Presentation</vt:lpstr>
      <vt:lpstr>PowerPoint Presentation</vt:lpstr>
      <vt:lpstr>PowerPoint Presentation</vt:lpstr>
      <vt:lpstr>What is Angular?</vt:lpstr>
      <vt:lpstr>Installations</vt:lpstr>
      <vt:lpstr>Component</vt:lpstr>
      <vt:lpstr>Component Based Architecture</vt:lpstr>
      <vt:lpstr>Angular Module</vt:lpstr>
      <vt:lpstr>Module Boundaries</vt:lpstr>
      <vt:lpstr>Application Layout</vt:lpstr>
      <vt:lpstr>Application Layout</vt:lpstr>
      <vt:lpstr>Data Binding</vt:lpstr>
      <vt:lpstr>Property Binding</vt:lpstr>
      <vt:lpstr>Event Binding</vt:lpstr>
      <vt:lpstr>Two-Way Binding</vt:lpstr>
      <vt:lpstr>Interpolation</vt:lpstr>
      <vt:lpstr>Pipe</vt:lpstr>
      <vt:lpstr>Directives</vt:lpstr>
      <vt:lpstr>Attribute Directive</vt:lpstr>
      <vt:lpstr>Structural Directive</vt:lpstr>
      <vt:lpstr>Template Reference Variable</vt:lpstr>
      <vt:lpstr>@Input</vt:lpstr>
      <vt:lpstr>Lifecycle Hooks</vt:lpstr>
      <vt:lpstr>Service</vt:lpstr>
      <vt:lpstr>Dependency Injection (DI)</vt:lpstr>
      <vt:lpstr>Routing</vt:lpstr>
      <vt:lpstr>Model Class</vt:lpstr>
      <vt:lpstr>Promise</vt:lpstr>
      <vt:lpstr>Observable</vt:lpstr>
      <vt:lpstr>Web Access</vt:lpstr>
      <vt:lpstr>Form</vt:lpstr>
      <vt:lpstr>Form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</dc:title>
  <dc:creator>Assaf</dc:creator>
  <cp:lastModifiedBy>Zina Boguslavsky</cp:lastModifiedBy>
  <cp:revision>354</cp:revision>
  <dcterms:created xsi:type="dcterms:W3CDTF">2019-11-13T00:00:48Z</dcterms:created>
  <dcterms:modified xsi:type="dcterms:W3CDTF">2022-11-16T11:57:53Z</dcterms:modified>
</cp:coreProperties>
</file>